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3" r:id="rId1"/>
  </p:sldMasterIdLst>
  <p:notesMasterIdLst>
    <p:notesMasterId r:id="rId32"/>
  </p:notesMasterIdLst>
  <p:handoutMasterIdLst>
    <p:handoutMasterId r:id="rId33"/>
  </p:handoutMasterIdLst>
  <p:sldIdLst>
    <p:sldId id="256" r:id="rId2"/>
    <p:sldId id="258" r:id="rId3"/>
    <p:sldId id="269" r:id="rId4"/>
    <p:sldId id="260" r:id="rId5"/>
    <p:sldId id="270" r:id="rId6"/>
    <p:sldId id="282" r:id="rId7"/>
    <p:sldId id="283" r:id="rId8"/>
    <p:sldId id="271" r:id="rId9"/>
    <p:sldId id="299" r:id="rId10"/>
    <p:sldId id="281" r:id="rId11"/>
    <p:sldId id="272" r:id="rId12"/>
    <p:sldId id="259" r:id="rId13"/>
    <p:sldId id="262" r:id="rId14"/>
    <p:sldId id="300" r:id="rId15"/>
    <p:sldId id="266" r:id="rId16"/>
    <p:sldId id="301" r:id="rId17"/>
    <p:sldId id="264" r:id="rId18"/>
    <p:sldId id="276" r:id="rId19"/>
    <p:sldId id="302" r:id="rId20"/>
    <p:sldId id="265" r:id="rId21"/>
    <p:sldId id="277" r:id="rId22"/>
    <p:sldId id="278" r:id="rId23"/>
    <p:sldId id="303" r:id="rId24"/>
    <p:sldId id="267" r:id="rId25"/>
    <p:sldId id="279" r:id="rId26"/>
    <p:sldId id="304" r:id="rId27"/>
    <p:sldId id="284" r:id="rId28"/>
    <p:sldId id="263" r:id="rId29"/>
    <p:sldId id="268" r:id="rId30"/>
    <p:sldId id="27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and Contents" id="{774BC4F0-4499-44EB-9D6A-B7DCBB639AC6}">
          <p14:sldIdLst>
            <p14:sldId id="256"/>
            <p14:sldId id="258"/>
            <p14:sldId id="269"/>
          </p14:sldIdLst>
        </p14:section>
        <p14:section name="Development of the Principles" id="{D7F38B1C-3FFD-4C7E-9C2F-095F11BFA942}">
          <p14:sldIdLst>
            <p14:sldId id="260"/>
            <p14:sldId id="270"/>
            <p14:sldId id="282"/>
            <p14:sldId id="283"/>
            <p14:sldId id="271"/>
            <p14:sldId id="299"/>
            <p14:sldId id="281"/>
          </p14:sldIdLst>
        </p14:section>
        <p14:section name="Implementing the Principles" id="{4CE49DF2-68E7-443E-85D2-3DE2D2A41074}">
          <p14:sldIdLst>
            <p14:sldId id="272"/>
            <p14:sldId id="259"/>
            <p14:sldId id="262"/>
            <p14:sldId id="300"/>
            <p14:sldId id="266"/>
            <p14:sldId id="301"/>
            <p14:sldId id="264"/>
            <p14:sldId id="276"/>
            <p14:sldId id="302"/>
            <p14:sldId id="265"/>
            <p14:sldId id="277"/>
            <p14:sldId id="278"/>
            <p14:sldId id="303"/>
            <p14:sldId id="267"/>
            <p14:sldId id="279"/>
            <p14:sldId id="304"/>
            <p14:sldId id="284"/>
            <p14:sldId id="263"/>
          </p14:sldIdLst>
        </p14:section>
        <p14:section name="Q&amp;A and Acknowledgements" id="{9A873B94-031C-4BAC-A728-43F823EA4F42}">
          <p14:sldIdLst>
            <p14:sldId id="268"/>
            <p14:sldId id="27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1F6805-144E-CB31-3BD1-C413043317CF}" name="Seth Francis-Graham" initials="SF" userId="S::seth.francis-graham@CostelloMedical.com::0aa1f66d-4466-4aef-a4b3-c2849944dea0" providerId="AD"/>
  <p188:author id="{134E0A60-D5DE-D088-8FF9-D0D7D36C2FCF}" name="Ajose-Adeogun, Olufolake (CPU)" initials="OA" userId="S::o.ajose-adeogun@chugai-pharm.co.uk::707eac30-6040-4f99-90a0-9d3d416d8e80" providerId="AD"/>
  <p188:author id="{AE07C365-C5C3-0DF0-2B40-AEC59B54631B}" name="Lloyd, Sioned (CPU)" initials="SL" userId="S::s.lloyd@chugai-pharm.co.uk::09560dfd-3bb8-4c3d-998c-e8278ff3a942" providerId="AD"/>
  <p188:author id="{7F6185B7-A0C8-CA8C-A67F-33B7891DC466}" name="Jamie Doorbar" initials="JD" userId="S::Jamie.Doorbar@costellomedical.com::18eba36e-3f69-44d2-b7cd-fe39ca9421f3" providerId="AD"/>
  <p188:author id="{FF8C22F4-0322-BF4C-C379-84D699CBA27C}" name="Louisa Burton" initials="LB" userId="S::Louisa.Burton@costellomedical.com::03f21e68-074b-4291-895c-64ea6e8a80be" providerId="AD"/>
  <p188:author id="{49E799FC-A80C-5167-83C4-64441E7C087D}" name="Brylle Vistal" initials="BV" userId="S::Brylle.Vistal@costellomedical.com::bb04d36d-f8b5-4cc7-be84-1b6a931490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EFD"/>
    <a:srgbClr val="CCD1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17" autoAdjust="0"/>
    <p:restoredTop sz="94643"/>
  </p:normalViewPr>
  <p:slideViewPr>
    <p:cSldViewPr snapToGrid="0" showGuides="1">
      <p:cViewPr varScale="1">
        <p:scale>
          <a:sx n="70" d="100"/>
          <a:sy n="70" d="100"/>
        </p:scale>
        <p:origin x="552" y="5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165" d="100"/>
          <a:sy n="165" d="100"/>
        </p:scale>
        <p:origin x="9016"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85C950-0A20-945E-3812-DD65B535A0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FCE9264-07CE-D323-17A6-3F2D6F6C1FD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764F1F-5F64-EA4A-A122-E3D55968D210}" type="datetimeFigureOut">
              <a:rPr lang="en-US" smtClean="0"/>
              <a:t>11/3/2025</a:t>
            </a:fld>
            <a:endParaRPr lang="en-US"/>
          </a:p>
        </p:txBody>
      </p:sp>
      <p:sp>
        <p:nvSpPr>
          <p:cNvPr id="4" name="Footer Placeholder 3">
            <a:extLst>
              <a:ext uri="{FF2B5EF4-FFF2-40B4-BE49-F238E27FC236}">
                <a16:creationId xmlns:a16="http://schemas.microsoft.com/office/drawing/2014/main" id="{5AB0C2B4-6EAB-C693-FF60-947F3856029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57D522-07F3-3189-0E30-7D3C410E321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9E3D61-DC40-FF42-ADB6-C06487B6AD6F}" type="slidenum">
              <a:rPr lang="en-US" smtClean="0"/>
              <a:t>‹#›</a:t>
            </a:fld>
            <a:endParaRPr lang="en-US"/>
          </a:p>
        </p:txBody>
      </p:sp>
    </p:spTree>
    <p:extLst>
      <p:ext uri="{BB962C8B-B14F-4D97-AF65-F5344CB8AC3E}">
        <p14:creationId xmlns:p14="http://schemas.microsoft.com/office/powerpoint/2010/main" val="211651444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405601-3539-8942-8A21-C9C5D6F7A407}" type="datetimeFigureOut">
              <a:rPr lang="en-US" smtClean="0"/>
              <a:t>11/3/2025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53A3E2-3505-1B43-B826-CA808D20A9D3}" type="slidenum">
              <a:rPr lang="en-US" smtClean="0"/>
              <a:t>‹#›</a:t>
            </a:fld>
            <a:endParaRPr lang="en-US"/>
          </a:p>
        </p:txBody>
      </p:sp>
    </p:spTree>
    <p:extLst>
      <p:ext uri="{BB962C8B-B14F-4D97-AF65-F5344CB8AC3E}">
        <p14:creationId xmlns:p14="http://schemas.microsoft.com/office/powerpoint/2010/main" val="1990744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B2690-72A4-02EC-D40C-4A408F69A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B7DA85-2088-C142-39E3-ED49C5D913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131F4F-B3D2-F44C-372B-53BE7A5DA60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2CEA35D-FCAF-BAA3-DB1A-5A22A4AACAF2}"/>
              </a:ext>
            </a:extLst>
          </p:cNvPr>
          <p:cNvSpPr>
            <a:spLocks noGrp="1"/>
          </p:cNvSpPr>
          <p:nvPr>
            <p:ph type="sldNum" sz="quarter" idx="5"/>
          </p:nvPr>
        </p:nvSpPr>
        <p:spPr/>
        <p:txBody>
          <a:bodyPr/>
          <a:lstStyle/>
          <a:p>
            <a:fld id="{5C53A3E2-3505-1B43-B826-CA808D20A9D3}" type="slidenum">
              <a:rPr lang="en-US" smtClean="0"/>
              <a:t>7</a:t>
            </a:fld>
            <a:endParaRPr lang="en-US"/>
          </a:p>
        </p:txBody>
      </p:sp>
    </p:spTree>
    <p:extLst>
      <p:ext uri="{BB962C8B-B14F-4D97-AF65-F5344CB8AC3E}">
        <p14:creationId xmlns:p14="http://schemas.microsoft.com/office/powerpoint/2010/main" val="364226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53A3E2-3505-1B43-B826-CA808D20A9D3}" type="slidenum">
              <a:rPr lang="en-US" smtClean="0"/>
              <a:t>8</a:t>
            </a:fld>
            <a:endParaRPr lang="en-US"/>
          </a:p>
        </p:txBody>
      </p:sp>
    </p:spTree>
    <p:extLst>
      <p:ext uri="{BB962C8B-B14F-4D97-AF65-F5344CB8AC3E}">
        <p14:creationId xmlns:p14="http://schemas.microsoft.com/office/powerpoint/2010/main" val="2049959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1A19D-1C11-F7CE-1C25-44C2E6B3AF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7C6A2C-CFD9-FB84-6769-77D5C69D7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43D9A-C912-9419-8678-619CD63AA1A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8D30626-A961-F8DF-4812-482A3A35C228}"/>
              </a:ext>
            </a:extLst>
          </p:cNvPr>
          <p:cNvSpPr>
            <a:spLocks noGrp="1"/>
          </p:cNvSpPr>
          <p:nvPr>
            <p:ph type="sldNum" sz="quarter" idx="5"/>
          </p:nvPr>
        </p:nvSpPr>
        <p:spPr/>
        <p:txBody>
          <a:bodyPr/>
          <a:lstStyle/>
          <a:p>
            <a:fld id="{5C53A3E2-3505-1B43-B826-CA808D20A9D3}" type="slidenum">
              <a:rPr lang="en-US" smtClean="0"/>
              <a:t>9</a:t>
            </a:fld>
            <a:endParaRPr lang="en-US"/>
          </a:p>
        </p:txBody>
      </p:sp>
    </p:spTree>
    <p:extLst>
      <p:ext uri="{BB962C8B-B14F-4D97-AF65-F5344CB8AC3E}">
        <p14:creationId xmlns:p14="http://schemas.microsoft.com/office/powerpoint/2010/main" val="550584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53A3E2-3505-1B43-B826-CA808D20A9D3}" type="slidenum">
              <a:rPr lang="en-US" smtClean="0"/>
              <a:t>15</a:t>
            </a:fld>
            <a:endParaRPr lang="en-US"/>
          </a:p>
        </p:txBody>
      </p:sp>
    </p:spTree>
    <p:extLst>
      <p:ext uri="{BB962C8B-B14F-4D97-AF65-F5344CB8AC3E}">
        <p14:creationId xmlns:p14="http://schemas.microsoft.com/office/powerpoint/2010/main" val="3252765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6DDAC-ABB1-74A4-0F7E-9CA97B1F28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FBABA7-4C90-A495-B8BB-961EF9536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5FBF26-1094-A898-CB96-A6B4CD03D7D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69B71FF-BD56-C77B-79FC-B204BCDB6116}"/>
              </a:ext>
            </a:extLst>
          </p:cNvPr>
          <p:cNvSpPr>
            <a:spLocks noGrp="1"/>
          </p:cNvSpPr>
          <p:nvPr>
            <p:ph type="sldNum" sz="quarter" idx="5"/>
          </p:nvPr>
        </p:nvSpPr>
        <p:spPr/>
        <p:txBody>
          <a:bodyPr/>
          <a:lstStyle/>
          <a:p>
            <a:fld id="{5C53A3E2-3505-1B43-B826-CA808D20A9D3}" type="slidenum">
              <a:rPr lang="en-US" smtClean="0"/>
              <a:t>16</a:t>
            </a:fld>
            <a:endParaRPr lang="en-US"/>
          </a:p>
        </p:txBody>
      </p:sp>
    </p:spTree>
    <p:extLst>
      <p:ext uri="{BB962C8B-B14F-4D97-AF65-F5344CB8AC3E}">
        <p14:creationId xmlns:p14="http://schemas.microsoft.com/office/powerpoint/2010/main" val="2896818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53A3E2-3505-1B43-B826-CA808D20A9D3}" type="slidenum">
              <a:rPr lang="en-US" smtClean="0"/>
              <a:t>19</a:t>
            </a:fld>
            <a:endParaRPr lang="en-US"/>
          </a:p>
        </p:txBody>
      </p:sp>
    </p:spTree>
    <p:extLst>
      <p:ext uri="{BB962C8B-B14F-4D97-AF65-F5344CB8AC3E}">
        <p14:creationId xmlns:p14="http://schemas.microsoft.com/office/powerpoint/2010/main" val="3246346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DAFB9-50A9-F11F-AFC1-EF4F91D691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57887E-C9E1-799C-443B-B91DE6B43C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D96496-F804-BE21-9CA6-F4D773FCFE2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F5A7BEB-C05E-1FFF-664A-CDFAE312DC46}"/>
              </a:ext>
            </a:extLst>
          </p:cNvPr>
          <p:cNvSpPr>
            <a:spLocks noGrp="1"/>
          </p:cNvSpPr>
          <p:nvPr>
            <p:ph type="sldNum" sz="quarter" idx="5"/>
          </p:nvPr>
        </p:nvSpPr>
        <p:spPr/>
        <p:txBody>
          <a:bodyPr/>
          <a:lstStyle/>
          <a:p>
            <a:fld id="{5C53A3E2-3505-1B43-B826-CA808D20A9D3}" type="slidenum">
              <a:rPr lang="en-US" smtClean="0"/>
              <a:t>27</a:t>
            </a:fld>
            <a:endParaRPr lang="en-US"/>
          </a:p>
        </p:txBody>
      </p:sp>
    </p:spTree>
    <p:extLst>
      <p:ext uri="{BB962C8B-B14F-4D97-AF65-F5344CB8AC3E}">
        <p14:creationId xmlns:p14="http://schemas.microsoft.com/office/powerpoint/2010/main" val="3448267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53A3E2-3505-1B43-B826-CA808D20A9D3}" type="slidenum">
              <a:rPr lang="en-US" smtClean="0"/>
              <a:t>28</a:t>
            </a:fld>
            <a:endParaRPr lang="en-US"/>
          </a:p>
        </p:txBody>
      </p:sp>
    </p:spTree>
    <p:extLst>
      <p:ext uri="{BB962C8B-B14F-4D97-AF65-F5344CB8AC3E}">
        <p14:creationId xmlns:p14="http://schemas.microsoft.com/office/powerpoint/2010/main" val="26379644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2.jpg"/><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34800" y="1522800"/>
            <a:ext cx="11522075" cy="2386800"/>
          </a:xfrm>
        </p:spPr>
        <p:txBody>
          <a:bodyPr anchor="ctr">
            <a:noAutofit/>
          </a:bodyPr>
          <a:lstStyle>
            <a:lvl1pPr algn="l">
              <a:defRPr sz="48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334962" y="4468813"/>
            <a:ext cx="11522075" cy="866381"/>
          </a:xfrm>
        </p:spPr>
        <p:txBody>
          <a:bodyPr/>
          <a:lstStyle>
            <a:lvl1pPr marL="0" indent="0" algn="l">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lvl1pPr>
              <a:defRPr sz="800" b="1">
                <a:solidFill>
                  <a:schemeClr val="accent5"/>
                </a:solidFill>
              </a:defRPr>
            </a:lvl1pPr>
          </a:lstStyle>
          <a:p>
            <a:fld id="{5D54BA0C-01AB-6845-BFA5-9A985E4AABD7}" type="slidenum">
              <a:rPr lang="en-US" smtClean="0"/>
              <a:pPr/>
              <a:t>‹#›</a:t>
            </a:fld>
            <a:endParaRPr lang="en-US" dirty="0"/>
          </a:p>
        </p:txBody>
      </p:sp>
      <p:cxnSp>
        <p:nvCxnSpPr>
          <p:cNvPr id="8" name="Straight Connector 7">
            <a:extLst>
              <a:ext uri="{FF2B5EF4-FFF2-40B4-BE49-F238E27FC236}">
                <a16:creationId xmlns:a16="http://schemas.microsoft.com/office/drawing/2014/main" id="{4B5269F4-F895-22B7-6C95-D6A03E6D2C7F}"/>
              </a:ext>
            </a:extLst>
          </p:cNvPr>
          <p:cNvCxnSpPr/>
          <p:nvPr/>
        </p:nvCxnSpPr>
        <p:spPr>
          <a:xfrm>
            <a:off x="334963" y="4225272"/>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1" name="Picture 10" descr="A purple text on a black background&#10;&#10;AI-generated content may be incorrect.">
            <a:extLst>
              <a:ext uri="{FF2B5EF4-FFF2-40B4-BE49-F238E27FC236}">
                <a16:creationId xmlns:a16="http://schemas.microsoft.com/office/drawing/2014/main" id="{F4382E10-A512-B75C-672D-0128BA90B106}"/>
              </a:ext>
            </a:extLst>
          </p:cNvPr>
          <p:cNvPicPr>
            <a:picLocks noChangeAspect="1"/>
          </p:cNvPicPr>
          <p:nvPr/>
        </p:nvPicPr>
        <p:blipFill>
          <a:blip r:embed="rId2"/>
          <a:stretch>
            <a:fillRect/>
          </a:stretch>
        </p:blipFill>
        <p:spPr>
          <a:xfrm>
            <a:off x="9414532" y="6124575"/>
            <a:ext cx="1464730" cy="365125"/>
          </a:xfrm>
          <a:prstGeom prst="rect">
            <a:avLst/>
          </a:prstGeom>
        </p:spPr>
      </p:pic>
      <p:pic>
        <p:nvPicPr>
          <p:cNvPr id="7" name="Picture 6" descr="A blue sign with a white and blue sign&#10;&#10;AI-generated content may be incorrect.">
            <a:extLst>
              <a:ext uri="{FF2B5EF4-FFF2-40B4-BE49-F238E27FC236}">
                <a16:creationId xmlns:a16="http://schemas.microsoft.com/office/drawing/2014/main" id="{1D202708-3B5E-D633-8217-080A0259C387}"/>
              </a:ext>
            </a:extLst>
          </p:cNvPr>
          <p:cNvPicPr>
            <a:picLocks noChangeAspect="1"/>
          </p:cNvPicPr>
          <p:nvPr/>
        </p:nvPicPr>
        <p:blipFill>
          <a:blip r:embed="rId3"/>
          <a:stretch>
            <a:fillRect/>
          </a:stretch>
        </p:blipFill>
        <p:spPr>
          <a:xfrm>
            <a:off x="10998558" y="6091137"/>
            <a:ext cx="850299" cy="432000"/>
          </a:xfrm>
          <a:prstGeom prst="rect">
            <a:avLst/>
          </a:prstGeom>
        </p:spPr>
      </p:pic>
      <p:cxnSp>
        <p:nvCxnSpPr>
          <p:cNvPr id="4" name="Straight Connector 3">
            <a:extLst>
              <a:ext uri="{FF2B5EF4-FFF2-40B4-BE49-F238E27FC236}">
                <a16:creationId xmlns:a16="http://schemas.microsoft.com/office/drawing/2014/main" id="{50083CC0-AEF5-2CCD-265F-E36C095602DA}"/>
              </a:ext>
            </a:extLst>
          </p:cNvPr>
          <p:cNvCxnSpPr/>
          <p:nvPr userDrawn="1"/>
        </p:nvCxnSpPr>
        <p:spPr>
          <a:xfrm>
            <a:off x="334963" y="4225272"/>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9" name="Picture 8" descr="A purple text on a black background&#10;&#10;AI-generated content may be incorrect.">
            <a:extLst>
              <a:ext uri="{FF2B5EF4-FFF2-40B4-BE49-F238E27FC236}">
                <a16:creationId xmlns:a16="http://schemas.microsoft.com/office/drawing/2014/main" id="{D2C293C4-4B56-3C20-8957-0B28C56D7D81}"/>
              </a:ext>
            </a:extLst>
          </p:cNvPr>
          <p:cNvPicPr>
            <a:picLocks noChangeAspect="1"/>
          </p:cNvPicPr>
          <p:nvPr userDrawn="1"/>
        </p:nvPicPr>
        <p:blipFill>
          <a:blip r:embed="rId2"/>
          <a:stretch>
            <a:fillRect/>
          </a:stretch>
        </p:blipFill>
        <p:spPr>
          <a:xfrm>
            <a:off x="9414532" y="6124575"/>
            <a:ext cx="1464730" cy="365125"/>
          </a:xfrm>
          <a:prstGeom prst="rect">
            <a:avLst/>
          </a:prstGeom>
        </p:spPr>
      </p:pic>
      <p:pic>
        <p:nvPicPr>
          <p:cNvPr id="10" name="Picture 9" descr="A blue sign with a white and blue sign&#10;&#10;AI-generated content may be incorrect.">
            <a:extLst>
              <a:ext uri="{FF2B5EF4-FFF2-40B4-BE49-F238E27FC236}">
                <a16:creationId xmlns:a16="http://schemas.microsoft.com/office/drawing/2014/main" id="{DA844A06-0CD4-FBA2-D3E2-C434B1CD527C}"/>
              </a:ext>
            </a:extLst>
          </p:cNvPr>
          <p:cNvPicPr>
            <a:picLocks noChangeAspect="1"/>
          </p:cNvPicPr>
          <p:nvPr userDrawn="1"/>
        </p:nvPicPr>
        <p:blipFill>
          <a:blip r:embed="rId3"/>
          <a:stretch>
            <a:fillRect/>
          </a:stretch>
        </p:blipFill>
        <p:spPr>
          <a:xfrm>
            <a:off x="10998558" y="6091137"/>
            <a:ext cx="850299" cy="432000"/>
          </a:xfrm>
          <a:prstGeom prst="rect">
            <a:avLst/>
          </a:prstGeom>
        </p:spPr>
      </p:pic>
    </p:spTree>
    <p:extLst>
      <p:ext uri="{BB962C8B-B14F-4D97-AF65-F5344CB8AC3E}">
        <p14:creationId xmlns:p14="http://schemas.microsoft.com/office/powerpoint/2010/main" val="792743963"/>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0" userDrawn="1">
          <p15:clr>
            <a:srgbClr val="FBAE40"/>
          </p15:clr>
        </p15:guide>
        <p15:guide id="6" orient="horz" pos="265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_Content Slide_Pt Educ &amp; Resources">
    <p:spTree>
      <p:nvGrpSpPr>
        <p:cNvPr id="1" name=""/>
        <p:cNvGrpSpPr/>
        <p:nvPr/>
      </p:nvGrpSpPr>
      <p:grpSpPr>
        <a:xfrm>
          <a:off x="0" y="0"/>
          <a:ext cx="0" cy="0"/>
          <a:chOff x="0" y="0"/>
          <a:chExt cx="0" cy="0"/>
        </a:xfrm>
      </p:grpSpPr>
      <p:sp>
        <p:nvSpPr>
          <p:cNvPr id="21" name="Rounded Rectangle 20">
            <a:extLst>
              <a:ext uri="{FF2B5EF4-FFF2-40B4-BE49-F238E27FC236}">
                <a16:creationId xmlns:a16="http://schemas.microsoft.com/office/drawing/2014/main" id="{C5F743C9-1D4C-CC52-972E-3F3CF39B98D2}"/>
              </a:ext>
            </a:extLst>
          </p:cNvPr>
          <p:cNvSpPr/>
          <p:nvPr/>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US"/>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r>
              <a:rPr lang="en-US"/>
              <a:t>Click to edit Master text styles</a:t>
            </a:r>
          </a:p>
        </p:txBody>
      </p:sp>
      <p:cxnSp>
        <p:nvCxnSpPr>
          <p:cNvPr id="17" name="Straight Connector 16">
            <a:extLst>
              <a:ext uri="{FF2B5EF4-FFF2-40B4-BE49-F238E27FC236}">
                <a16:creationId xmlns:a16="http://schemas.microsoft.com/office/drawing/2014/main" id="{2ABCD7CF-75A3-421F-FE69-8B22EA8C6C45}"/>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3">
            <a:extLst>
              <a:ext uri="{FF2B5EF4-FFF2-40B4-BE49-F238E27FC236}">
                <a16:creationId xmlns:a16="http://schemas.microsoft.com/office/drawing/2014/main" id="{8DB1752D-EA79-BF12-8554-E774AB347AEB}"/>
              </a:ext>
            </a:extLst>
          </p:cNvPr>
          <p:cNvSpPr/>
          <p:nvPr/>
        </p:nvSpPr>
        <p:spPr>
          <a:xfrm>
            <a:off x="8783638" y="554038"/>
            <a:ext cx="3073398" cy="442912"/>
          </a:xfrm>
          <a:prstGeom prst="roundRect">
            <a:avLst>
              <a:gd name="adj" fmla="val 50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10">
            <a:extLst>
              <a:ext uri="{FF2B5EF4-FFF2-40B4-BE49-F238E27FC236}">
                <a16:creationId xmlns:a16="http://schemas.microsoft.com/office/drawing/2014/main" id="{7A0B5CC4-2C37-9A1E-CE92-C96DA79DA429}"/>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accent4"/>
                </a:solidFill>
              </a:defRPr>
            </a:lvl1pPr>
          </a:lstStyle>
          <a:p>
            <a:pPr lvl="0"/>
            <a:r>
              <a:rPr lang="en-US" dirty="0"/>
              <a:t>HCP Education</a:t>
            </a:r>
          </a:p>
        </p:txBody>
      </p:sp>
      <p:sp>
        <p:nvSpPr>
          <p:cNvPr id="9" name="Rounded Rectangle 20">
            <a:extLst>
              <a:ext uri="{FF2B5EF4-FFF2-40B4-BE49-F238E27FC236}">
                <a16:creationId xmlns:a16="http://schemas.microsoft.com/office/drawing/2014/main" id="{C215230F-F8E9-A510-FF2D-FE08CBAC0288}"/>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68CE4BFC-AB00-A47F-1D92-0BB5AD442358}"/>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1" name="Graphic 10">
            <a:extLst>
              <a:ext uri="{FF2B5EF4-FFF2-40B4-BE49-F238E27FC236}">
                <a16:creationId xmlns:a16="http://schemas.microsoft.com/office/drawing/2014/main" id="{7359E2D5-617C-A5CE-911B-7784EA296CA3}"/>
              </a:ext>
            </a:extLst>
          </p:cNvPr>
          <p:cNvPicPr>
            <a:picLocks noChangeAspect="1"/>
          </p:cNvPicPr>
          <p:nvPr userDrawn="1"/>
        </p:nvPicPr>
        <p:blipFill>
          <a:blip r:embed="rId2">
            <a:extLst>
              <a:ext uri="{96DAC541-7B7A-43D3-8B79-37D633B846F1}">
                <asvg:svgBlip xmlns:asvg="http://schemas.microsoft.com/office/drawing/2016/SVG/main" r:embed="rId4"/>
              </a:ext>
            </a:extLst>
          </a:blip>
          <a:stretch>
            <a:fillRect/>
          </a:stretch>
        </p:blipFill>
        <p:spPr>
          <a:xfrm>
            <a:off x="529030" y="1655058"/>
            <a:ext cx="544926" cy="544926"/>
          </a:xfrm>
          <a:prstGeom prst="rect">
            <a:avLst/>
          </a:prstGeom>
        </p:spPr>
      </p:pic>
      <p:sp>
        <p:nvSpPr>
          <p:cNvPr id="12" name="Rounded Rectangle 3">
            <a:extLst>
              <a:ext uri="{FF2B5EF4-FFF2-40B4-BE49-F238E27FC236}">
                <a16:creationId xmlns:a16="http://schemas.microsoft.com/office/drawing/2014/main" id="{C95FEA8B-C408-77E0-A8C5-39B57A58C2E2}"/>
              </a:ext>
            </a:extLst>
          </p:cNvPr>
          <p:cNvSpPr/>
          <p:nvPr userDrawn="1"/>
        </p:nvSpPr>
        <p:spPr>
          <a:xfrm>
            <a:off x="8783638" y="554038"/>
            <a:ext cx="3073398" cy="442912"/>
          </a:xfrm>
          <a:prstGeom prst="roundRect">
            <a:avLst>
              <a:gd name="adj" fmla="val 50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7008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R Code Slide">
    <p:bg>
      <p:bgRef idx="1001">
        <a:schemeClr val="bg2"/>
      </p:bgRef>
    </p:bg>
    <p:spTree>
      <p:nvGrpSpPr>
        <p:cNvPr id="1" name=""/>
        <p:cNvGrpSpPr/>
        <p:nvPr/>
      </p:nvGrpSpPr>
      <p:grpSpPr>
        <a:xfrm>
          <a:off x="0" y="0"/>
          <a:ext cx="0" cy="0"/>
          <a:chOff x="0" y="0"/>
          <a:chExt cx="0" cy="0"/>
        </a:xfrm>
      </p:grpSpPr>
      <p:sp>
        <p:nvSpPr>
          <p:cNvPr id="24" name="Round Diagonal Corner of Rectangle 23">
            <a:extLst>
              <a:ext uri="{FF2B5EF4-FFF2-40B4-BE49-F238E27FC236}">
                <a16:creationId xmlns:a16="http://schemas.microsoft.com/office/drawing/2014/main" id="{26EC959B-837A-529B-6F87-79B1D9B1C37C}"/>
              </a:ext>
            </a:extLst>
          </p:cNvPr>
          <p:cNvSpPr/>
          <p:nvPr/>
        </p:nvSpPr>
        <p:spPr>
          <a:xfrm>
            <a:off x="2756165" y="1356853"/>
            <a:ext cx="2647714" cy="1339118"/>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4" y="365125"/>
            <a:ext cx="7219134" cy="899653"/>
          </a:xfrm>
        </p:spPr>
        <p:txBody>
          <a:bodyPr/>
          <a:lstStyle>
            <a:lvl1pPr>
              <a:defRPr>
                <a:solidFill>
                  <a:schemeClr val="accent4"/>
                </a:solidFill>
              </a:defRPr>
            </a:lvl1pPr>
          </a:lstStyle>
          <a:p>
            <a:r>
              <a:rPr lang="en-US"/>
              <a:t>Click to edit Master title style</a:t>
            </a:r>
            <a:endParaRPr lang="en-US" dirty="0"/>
          </a:p>
        </p:txBody>
      </p:sp>
      <p:sp>
        <p:nvSpPr>
          <p:cNvPr id="3" name="Content Placeholder 2"/>
          <p:cNvSpPr>
            <a:spLocks noGrp="1"/>
          </p:cNvSpPr>
          <p:nvPr>
            <p:ph idx="1"/>
          </p:nvPr>
        </p:nvSpPr>
        <p:spPr>
          <a:xfrm>
            <a:off x="6430963" y="1520824"/>
            <a:ext cx="5426074" cy="4075303"/>
          </a:xfrm>
        </p:spPr>
        <p:txBody>
          <a:bodyPr anchor="ctr">
            <a:normAutofit/>
          </a:bodyPr>
          <a:lstStyle>
            <a:lvl1pPr marL="0" indent="0">
              <a:buNone/>
              <a:defRPr sz="2400" b="1">
                <a:solidFill>
                  <a:schemeClr val="accent4"/>
                </a:solidFill>
              </a:defRPr>
            </a:lvl1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pic>
        <p:nvPicPr>
          <p:cNvPr id="11" name="Graphic 10">
            <a:extLst>
              <a:ext uri="{FF2B5EF4-FFF2-40B4-BE49-F238E27FC236}">
                <a16:creationId xmlns:a16="http://schemas.microsoft.com/office/drawing/2014/main" id="{CEFCDBE9-3F60-3B2B-C495-67D657DB57DA}"/>
              </a:ext>
            </a:extLst>
          </p:cNvPr>
          <p:cNvPicPr>
            <a:picLocks noChangeAspect="1"/>
          </p:cNvPicPr>
          <p:nvPr/>
        </p:nvPicPr>
        <p:blipFill>
          <a:blip r:embed="rId2">
            <a:extLst>
              <a:ext uri="{96DAC541-7B7A-43D3-8B79-37D633B846F1}">
                <asvg:svgBlip xmlns:asvg="http://schemas.microsoft.com/office/drawing/2016/SVG/main" r:embed="rId3"/>
              </a:ext>
            </a:extLst>
          </a:blip>
          <a:srcRect b="3335"/>
          <a:stretch>
            <a:fillRect/>
          </a:stretch>
        </p:blipFill>
        <p:spPr>
          <a:xfrm>
            <a:off x="1093153" y="1612899"/>
            <a:ext cx="5426074" cy="5245101"/>
          </a:xfrm>
          <a:prstGeom prst="rect">
            <a:avLst/>
          </a:prstGeom>
        </p:spPr>
      </p:pic>
      <p:sp>
        <p:nvSpPr>
          <p:cNvPr id="12" name="Rounded Rectangle 11">
            <a:extLst>
              <a:ext uri="{FF2B5EF4-FFF2-40B4-BE49-F238E27FC236}">
                <a16:creationId xmlns:a16="http://schemas.microsoft.com/office/drawing/2014/main" id="{FC0610C4-4D41-3988-09B8-DD1E27E2C6C2}"/>
              </a:ext>
            </a:extLst>
          </p:cNvPr>
          <p:cNvSpPr/>
          <p:nvPr/>
        </p:nvSpPr>
        <p:spPr>
          <a:xfrm>
            <a:off x="2213811" y="3066334"/>
            <a:ext cx="2035055" cy="2035055"/>
          </a:xfrm>
          <a:prstGeom prst="roundRect">
            <a:avLst>
              <a:gd name="adj" fmla="val 991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 Diagonal Corner of Rectangle 18">
            <a:extLst>
              <a:ext uri="{FF2B5EF4-FFF2-40B4-BE49-F238E27FC236}">
                <a16:creationId xmlns:a16="http://schemas.microsoft.com/office/drawing/2014/main" id="{65B34923-48F1-50F1-FC1E-C8264CD14437}"/>
              </a:ext>
            </a:extLst>
          </p:cNvPr>
          <p:cNvSpPr/>
          <p:nvPr/>
        </p:nvSpPr>
        <p:spPr>
          <a:xfrm rot="10800000">
            <a:off x="731519" y="2695971"/>
            <a:ext cx="3116999" cy="1339118"/>
          </a:xfrm>
          <a:prstGeom prst="round2DiagRect">
            <a:avLst>
              <a:gd name="adj1" fmla="val 50000"/>
              <a:gd name="adj2" fmla="val 0"/>
            </a:avLst>
          </a:prstGeom>
          <a:gradFill>
            <a:gsLst>
              <a:gs pos="0">
                <a:schemeClr val="tx2">
                  <a:alpha val="62000"/>
                </a:schemeClr>
              </a:gs>
              <a:gs pos="99000">
                <a:schemeClr val="accent4">
                  <a:lumMod val="0"/>
                  <a:lumOff val="100000"/>
                  <a:alpha val="6936"/>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descr="A white text on a black background&#10;&#10;AI-generated content may be incorrect.">
            <a:extLst>
              <a:ext uri="{FF2B5EF4-FFF2-40B4-BE49-F238E27FC236}">
                <a16:creationId xmlns:a16="http://schemas.microsoft.com/office/drawing/2014/main" id="{8B4FF0AB-7196-B244-50AC-58A50979C01D}"/>
              </a:ext>
            </a:extLst>
          </p:cNvPr>
          <p:cNvPicPr>
            <a:picLocks noChangeAspect="1"/>
          </p:cNvPicPr>
          <p:nvPr/>
        </p:nvPicPr>
        <p:blipFill>
          <a:blip r:embed="rId4"/>
          <a:stretch>
            <a:fillRect/>
          </a:stretch>
        </p:blipFill>
        <p:spPr>
          <a:xfrm>
            <a:off x="9415935" y="6126100"/>
            <a:ext cx="1457209" cy="363600"/>
          </a:xfrm>
          <a:prstGeom prst="rect">
            <a:avLst/>
          </a:prstGeom>
        </p:spPr>
      </p:pic>
      <p:sp>
        <p:nvSpPr>
          <p:cNvPr id="25" name="Round Diagonal Corner of Rectangle 24">
            <a:extLst>
              <a:ext uri="{FF2B5EF4-FFF2-40B4-BE49-F238E27FC236}">
                <a16:creationId xmlns:a16="http://schemas.microsoft.com/office/drawing/2014/main" id="{A1AE4A7A-6AC6-E37F-3FC7-AB0AB401280F}"/>
              </a:ext>
            </a:extLst>
          </p:cNvPr>
          <p:cNvSpPr/>
          <p:nvPr/>
        </p:nvSpPr>
        <p:spPr>
          <a:xfrm rot="10800000">
            <a:off x="2945329" y="3779044"/>
            <a:ext cx="1648233" cy="1322345"/>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 Diagonal Corner of Rectangle 25">
            <a:extLst>
              <a:ext uri="{FF2B5EF4-FFF2-40B4-BE49-F238E27FC236}">
                <a16:creationId xmlns:a16="http://schemas.microsoft.com/office/drawing/2014/main" id="{0ED795C0-783D-BA97-2FAD-A0187C5A27B6}"/>
              </a:ext>
            </a:extLst>
          </p:cNvPr>
          <p:cNvSpPr/>
          <p:nvPr/>
        </p:nvSpPr>
        <p:spPr>
          <a:xfrm rot="10800000">
            <a:off x="2213810" y="5101388"/>
            <a:ext cx="3413783" cy="1171664"/>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ue sign with a white and blue sign&#10;&#10;AI-generated content may be incorrect.">
            <a:extLst>
              <a:ext uri="{FF2B5EF4-FFF2-40B4-BE49-F238E27FC236}">
                <a16:creationId xmlns:a16="http://schemas.microsoft.com/office/drawing/2014/main" id="{E8308600-9DE2-9F65-885E-13360CEE2D1D}"/>
              </a:ext>
            </a:extLst>
          </p:cNvPr>
          <p:cNvPicPr>
            <a:picLocks noChangeAspect="1"/>
          </p:cNvPicPr>
          <p:nvPr/>
        </p:nvPicPr>
        <p:blipFill>
          <a:blip r:embed="rId5"/>
          <a:stretch>
            <a:fillRect/>
          </a:stretch>
        </p:blipFill>
        <p:spPr>
          <a:xfrm>
            <a:off x="10998558" y="6091137"/>
            <a:ext cx="850299" cy="432000"/>
          </a:xfrm>
          <a:prstGeom prst="rect">
            <a:avLst/>
          </a:prstGeom>
        </p:spPr>
      </p:pic>
      <p:sp>
        <p:nvSpPr>
          <p:cNvPr id="5" name="Round Diagonal Corner of Rectangle 23">
            <a:extLst>
              <a:ext uri="{FF2B5EF4-FFF2-40B4-BE49-F238E27FC236}">
                <a16:creationId xmlns:a16="http://schemas.microsoft.com/office/drawing/2014/main" id="{A5DF339F-94EA-B346-8BDB-628A2CF51626}"/>
              </a:ext>
            </a:extLst>
          </p:cNvPr>
          <p:cNvSpPr/>
          <p:nvPr userDrawn="1"/>
        </p:nvSpPr>
        <p:spPr>
          <a:xfrm>
            <a:off x="2756165" y="1356853"/>
            <a:ext cx="2647714" cy="1339118"/>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F90FCA7-A10B-0C77-B490-FD57BADEEA96}"/>
              </a:ext>
            </a:extLst>
          </p:cNvPr>
          <p:cNvPicPr>
            <a:picLocks noChangeAspect="1"/>
          </p:cNvPicPr>
          <p:nvPr userDrawn="1"/>
        </p:nvPicPr>
        <p:blipFill>
          <a:blip r:embed="rId2">
            <a:extLst>
              <a:ext uri="{96DAC541-7B7A-43D3-8B79-37D633B846F1}">
                <asvg:svgBlip xmlns:asvg="http://schemas.microsoft.com/office/drawing/2016/SVG/main" r:embed="rId6"/>
              </a:ext>
            </a:extLst>
          </a:blip>
          <a:srcRect b="3335"/>
          <a:stretch>
            <a:fillRect/>
          </a:stretch>
        </p:blipFill>
        <p:spPr>
          <a:xfrm>
            <a:off x="1093153" y="1612899"/>
            <a:ext cx="5426074" cy="5245101"/>
          </a:xfrm>
          <a:prstGeom prst="rect">
            <a:avLst/>
          </a:prstGeom>
        </p:spPr>
      </p:pic>
      <p:sp>
        <p:nvSpPr>
          <p:cNvPr id="8" name="Rounded Rectangle 11">
            <a:extLst>
              <a:ext uri="{FF2B5EF4-FFF2-40B4-BE49-F238E27FC236}">
                <a16:creationId xmlns:a16="http://schemas.microsoft.com/office/drawing/2014/main" id="{CB7AAA76-F107-B356-A8CA-FCFFF4399241}"/>
              </a:ext>
            </a:extLst>
          </p:cNvPr>
          <p:cNvSpPr/>
          <p:nvPr userDrawn="1"/>
        </p:nvSpPr>
        <p:spPr>
          <a:xfrm>
            <a:off x="2213811" y="3066334"/>
            <a:ext cx="2035055" cy="2035055"/>
          </a:xfrm>
          <a:prstGeom prst="roundRect">
            <a:avLst>
              <a:gd name="adj" fmla="val 991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Diagonal Corner of Rectangle 18">
            <a:extLst>
              <a:ext uri="{FF2B5EF4-FFF2-40B4-BE49-F238E27FC236}">
                <a16:creationId xmlns:a16="http://schemas.microsoft.com/office/drawing/2014/main" id="{0B033CEC-F292-B351-2820-093791AE564B}"/>
              </a:ext>
            </a:extLst>
          </p:cNvPr>
          <p:cNvSpPr/>
          <p:nvPr userDrawn="1"/>
        </p:nvSpPr>
        <p:spPr>
          <a:xfrm rot="10800000">
            <a:off x="731519" y="2695971"/>
            <a:ext cx="3116999" cy="1339118"/>
          </a:xfrm>
          <a:prstGeom prst="round2DiagRect">
            <a:avLst>
              <a:gd name="adj1" fmla="val 50000"/>
              <a:gd name="adj2" fmla="val 0"/>
            </a:avLst>
          </a:prstGeom>
          <a:gradFill>
            <a:gsLst>
              <a:gs pos="0">
                <a:schemeClr val="tx2">
                  <a:alpha val="62000"/>
                </a:schemeClr>
              </a:gs>
              <a:gs pos="99000">
                <a:schemeClr val="accent4">
                  <a:lumMod val="0"/>
                  <a:lumOff val="100000"/>
                  <a:alpha val="6936"/>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white text on a black background&#10;&#10;AI-generated content may be incorrect.">
            <a:extLst>
              <a:ext uri="{FF2B5EF4-FFF2-40B4-BE49-F238E27FC236}">
                <a16:creationId xmlns:a16="http://schemas.microsoft.com/office/drawing/2014/main" id="{D998CFE4-C7A1-B11C-7BAE-0F9EA953A525}"/>
              </a:ext>
            </a:extLst>
          </p:cNvPr>
          <p:cNvPicPr>
            <a:picLocks noChangeAspect="1"/>
          </p:cNvPicPr>
          <p:nvPr userDrawn="1"/>
        </p:nvPicPr>
        <p:blipFill>
          <a:blip r:embed="rId4"/>
          <a:stretch>
            <a:fillRect/>
          </a:stretch>
        </p:blipFill>
        <p:spPr>
          <a:xfrm>
            <a:off x="9415935" y="6126100"/>
            <a:ext cx="1457209" cy="363600"/>
          </a:xfrm>
          <a:prstGeom prst="rect">
            <a:avLst/>
          </a:prstGeom>
        </p:spPr>
      </p:pic>
      <p:sp>
        <p:nvSpPr>
          <p:cNvPr id="13" name="Round Diagonal Corner of Rectangle 24">
            <a:extLst>
              <a:ext uri="{FF2B5EF4-FFF2-40B4-BE49-F238E27FC236}">
                <a16:creationId xmlns:a16="http://schemas.microsoft.com/office/drawing/2014/main" id="{7631C2C9-A3F0-31B4-6A2B-EDF188E369B2}"/>
              </a:ext>
            </a:extLst>
          </p:cNvPr>
          <p:cNvSpPr/>
          <p:nvPr userDrawn="1"/>
        </p:nvSpPr>
        <p:spPr>
          <a:xfrm rot="10800000">
            <a:off x="2945329" y="3779044"/>
            <a:ext cx="1648233" cy="1322345"/>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 Diagonal Corner of Rectangle 25">
            <a:extLst>
              <a:ext uri="{FF2B5EF4-FFF2-40B4-BE49-F238E27FC236}">
                <a16:creationId xmlns:a16="http://schemas.microsoft.com/office/drawing/2014/main" id="{8CC9723C-C9B8-5D74-2DDF-31E6753F3DA5}"/>
              </a:ext>
            </a:extLst>
          </p:cNvPr>
          <p:cNvSpPr/>
          <p:nvPr userDrawn="1"/>
        </p:nvSpPr>
        <p:spPr>
          <a:xfrm rot="10800000">
            <a:off x="2213810" y="5101388"/>
            <a:ext cx="3413783" cy="1171664"/>
          </a:xfrm>
          <a:prstGeom prst="round2DiagRect">
            <a:avLst>
              <a:gd name="adj1" fmla="val 50000"/>
              <a:gd name="adj2" fmla="val 0"/>
            </a:avLst>
          </a:prstGeom>
          <a:gradFill>
            <a:gsLst>
              <a:gs pos="0">
                <a:schemeClr val="tx2">
                  <a:alpha val="59844"/>
                  <a:lumMod val="96000"/>
                  <a:lumOff val="4000"/>
                </a:schemeClr>
              </a:gs>
              <a:gs pos="63000">
                <a:schemeClr val="accent4">
                  <a:lumMod val="0"/>
                  <a:lumOff val="100000"/>
                  <a:alpha val="0"/>
                </a:schemeClr>
              </a:gs>
            </a:gsLst>
            <a:lin ang="6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A blue sign with a white and blue sign&#10;&#10;AI-generated content may be incorrect.">
            <a:extLst>
              <a:ext uri="{FF2B5EF4-FFF2-40B4-BE49-F238E27FC236}">
                <a16:creationId xmlns:a16="http://schemas.microsoft.com/office/drawing/2014/main" id="{AAA660D5-711C-6AF9-6CB4-FBC46912C1A6}"/>
              </a:ext>
            </a:extLst>
          </p:cNvPr>
          <p:cNvPicPr>
            <a:picLocks noChangeAspect="1"/>
          </p:cNvPicPr>
          <p:nvPr userDrawn="1"/>
        </p:nvPicPr>
        <p:blipFill>
          <a:blip r:embed="rId5"/>
          <a:stretch>
            <a:fillRect/>
          </a:stretch>
        </p:blipFill>
        <p:spPr>
          <a:xfrm>
            <a:off x="10998558" y="6091137"/>
            <a:ext cx="850299" cy="432000"/>
          </a:xfrm>
          <a:prstGeom prst="rect">
            <a:avLst/>
          </a:prstGeom>
        </p:spPr>
      </p:pic>
    </p:spTree>
    <p:extLst>
      <p:ext uri="{BB962C8B-B14F-4D97-AF65-F5344CB8AC3E}">
        <p14:creationId xmlns:p14="http://schemas.microsoft.com/office/powerpoint/2010/main" val="3411161547"/>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
    <p:bg>
      <p:bgPr>
        <a:solidFill>
          <a:schemeClr val="tx1"/>
        </a:solidFill>
        <a:effectLst/>
      </p:bgPr>
    </p:bg>
    <p:spTree>
      <p:nvGrpSpPr>
        <p:cNvPr id="1" name=""/>
        <p:cNvGrpSpPr/>
        <p:nvPr/>
      </p:nvGrpSpPr>
      <p:grpSpPr>
        <a:xfrm>
          <a:off x="0" y="0"/>
          <a:ext cx="0" cy="0"/>
          <a:chOff x="0" y="0"/>
          <a:chExt cx="0" cy="0"/>
        </a:xfrm>
      </p:grpSpPr>
      <p:sp>
        <p:nvSpPr>
          <p:cNvPr id="4" name="Round Diagonal Corner of Rectangle 3">
            <a:extLst>
              <a:ext uri="{FF2B5EF4-FFF2-40B4-BE49-F238E27FC236}">
                <a16:creationId xmlns:a16="http://schemas.microsoft.com/office/drawing/2014/main" id="{B6C6622E-B2F0-1A67-86D8-AC059C19C1FF}"/>
              </a:ext>
            </a:extLst>
          </p:cNvPr>
          <p:cNvSpPr/>
          <p:nvPr/>
        </p:nvSpPr>
        <p:spPr>
          <a:xfrm>
            <a:off x="0" y="0"/>
            <a:ext cx="12192000" cy="6858000"/>
          </a:xfrm>
          <a:prstGeom prst="round2DiagRect">
            <a:avLst>
              <a:gd name="adj1" fmla="val 50000"/>
              <a:gd name="adj2" fmla="val 0"/>
            </a:avLst>
          </a:prstGeom>
          <a:gradFill>
            <a:gsLst>
              <a:gs pos="0">
                <a:schemeClr val="bg1"/>
              </a:gs>
              <a:gs pos="99000">
                <a:schemeClr val="bg1">
                  <a:alpha val="89577"/>
                </a:schemeClr>
              </a:gs>
            </a:gsLst>
            <a:lin ang="16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500132" y="2567528"/>
            <a:ext cx="7102998" cy="1722943"/>
          </a:xfrm>
        </p:spPr>
        <p:txBody>
          <a:bodyPr anchor="ctr">
            <a:normAutofit/>
          </a:bodyPr>
          <a:lstStyle>
            <a:lvl1pPr algn="ctr">
              <a:defRPr sz="4800">
                <a:solidFill>
                  <a:schemeClr val="tx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DD459475-CF15-F36F-99EB-3274C99D5EDD}"/>
              </a:ext>
            </a:extLst>
          </p:cNvPr>
          <p:cNvCxnSpPr>
            <a:cxnSpLocks/>
          </p:cNvCxnSpPr>
          <p:nvPr/>
        </p:nvCxnSpPr>
        <p:spPr>
          <a:xfrm>
            <a:off x="3356658" y="4290471"/>
            <a:ext cx="5613722" cy="0"/>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sp>
        <p:nvSpPr>
          <p:cNvPr id="3" name="Round Diagonal Corner of Rectangle 3">
            <a:extLst>
              <a:ext uri="{FF2B5EF4-FFF2-40B4-BE49-F238E27FC236}">
                <a16:creationId xmlns:a16="http://schemas.microsoft.com/office/drawing/2014/main" id="{C0066750-7F82-D895-A74A-E4ADAE372608}"/>
              </a:ext>
            </a:extLst>
          </p:cNvPr>
          <p:cNvSpPr/>
          <p:nvPr userDrawn="1"/>
        </p:nvSpPr>
        <p:spPr>
          <a:xfrm>
            <a:off x="0" y="0"/>
            <a:ext cx="12192000" cy="6858000"/>
          </a:xfrm>
          <a:prstGeom prst="round2DiagRect">
            <a:avLst>
              <a:gd name="adj1" fmla="val 50000"/>
              <a:gd name="adj2" fmla="val 0"/>
            </a:avLst>
          </a:prstGeom>
          <a:gradFill>
            <a:gsLst>
              <a:gs pos="0">
                <a:schemeClr val="bg1"/>
              </a:gs>
              <a:gs pos="99000">
                <a:schemeClr val="bg1">
                  <a:alpha val="89577"/>
                </a:schemeClr>
              </a:gs>
            </a:gsLst>
            <a:lin ang="16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009BD7FB-DFCA-0264-B636-C4FC78115409}"/>
              </a:ext>
            </a:extLst>
          </p:cNvPr>
          <p:cNvCxnSpPr>
            <a:cxnSpLocks/>
          </p:cNvCxnSpPr>
          <p:nvPr userDrawn="1"/>
        </p:nvCxnSpPr>
        <p:spPr>
          <a:xfrm>
            <a:off x="3356658" y="4290471"/>
            <a:ext cx="5613722" cy="0"/>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4534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s Pag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EB96B-285E-B5F7-7DA7-0BBFC049652D}"/>
              </a:ext>
            </a:extLst>
          </p:cNvPr>
          <p:cNvSpPr>
            <a:spLocks noGrp="1"/>
          </p:cNvSpPr>
          <p:nvPr>
            <p:ph type="title"/>
          </p:nvPr>
        </p:nvSpPr>
        <p:spPr>
          <a:xfrm>
            <a:off x="334963" y="365125"/>
            <a:ext cx="11522075" cy="899653"/>
          </a:xfrm>
        </p:spPr>
        <p:txBody>
          <a:bodyPr/>
          <a:lstStyle>
            <a:lvl1pPr>
              <a:defRPr>
                <a:solidFill>
                  <a:schemeClr val="accent4"/>
                </a:solidFill>
              </a:defRPr>
            </a:lvl1pPr>
          </a:lstStyle>
          <a:p>
            <a:r>
              <a:rPr lang="en-GB" dirty="0"/>
              <a:t>Click to edit Master title style</a:t>
            </a:r>
            <a:endParaRPr lang="en-US" dirty="0"/>
          </a:p>
        </p:txBody>
      </p:sp>
      <p:sp>
        <p:nvSpPr>
          <p:cNvPr id="3" name="Footer Placeholder 2">
            <a:extLst>
              <a:ext uri="{FF2B5EF4-FFF2-40B4-BE49-F238E27FC236}">
                <a16:creationId xmlns:a16="http://schemas.microsoft.com/office/drawing/2014/main" id="{130E9399-FBF1-6B72-E666-381BAB96B184}"/>
              </a:ext>
            </a:extLst>
          </p:cNvPr>
          <p:cNvSpPr>
            <a:spLocks noGrp="1"/>
          </p:cNvSpPr>
          <p:nvPr>
            <p:ph type="ftr" sz="quarter" idx="10"/>
          </p:nvPr>
        </p:nvSpPr>
        <p:spPr/>
        <p:txBody>
          <a:bodyPr/>
          <a:lstStyle>
            <a:lvl1pPr>
              <a:defRPr b="1">
                <a:solidFill>
                  <a:schemeClr val="accent4"/>
                </a:solidFill>
              </a:defRPr>
            </a:lvl1pPr>
          </a:lstStyle>
          <a:p>
            <a:r>
              <a:rPr lang="en-US" dirty="0"/>
              <a:t>Abbreviation: Add text here</a:t>
            </a:r>
          </a:p>
        </p:txBody>
      </p:sp>
      <p:sp>
        <p:nvSpPr>
          <p:cNvPr id="4" name="Slide Number Placeholder 3">
            <a:extLst>
              <a:ext uri="{FF2B5EF4-FFF2-40B4-BE49-F238E27FC236}">
                <a16:creationId xmlns:a16="http://schemas.microsoft.com/office/drawing/2014/main" id="{6057504D-DA3D-A764-23DF-77BE0C938E8E}"/>
              </a:ext>
            </a:extLst>
          </p:cNvPr>
          <p:cNvSpPr>
            <a:spLocks noGrp="1"/>
          </p:cNvSpPr>
          <p:nvPr>
            <p:ph type="sldNum" sz="quarter" idx="11"/>
          </p:nvPr>
        </p:nvSpPr>
        <p:spPr/>
        <p:txBody>
          <a:bodyPr/>
          <a:lstStyle>
            <a:lvl1pPr>
              <a:defRPr>
                <a:solidFill>
                  <a:schemeClr val="accent4"/>
                </a:solidFill>
              </a:defRPr>
            </a:lvl1pPr>
          </a:lstStyle>
          <a:p>
            <a:fld id="{5D54BA0C-01AB-6845-BFA5-9A985E4AABD7}" type="slidenum">
              <a:rPr lang="en-US" smtClean="0"/>
              <a:pPr/>
              <a:t>‹#›</a:t>
            </a:fld>
            <a:endParaRPr lang="en-US" dirty="0"/>
          </a:p>
        </p:txBody>
      </p:sp>
      <p:sp>
        <p:nvSpPr>
          <p:cNvPr id="6" name="Text Placeholder 5">
            <a:extLst>
              <a:ext uri="{FF2B5EF4-FFF2-40B4-BE49-F238E27FC236}">
                <a16:creationId xmlns:a16="http://schemas.microsoft.com/office/drawing/2014/main" id="{7F227270-21EF-3170-A1A6-EFC85EBE7DE3}"/>
              </a:ext>
            </a:extLst>
          </p:cNvPr>
          <p:cNvSpPr>
            <a:spLocks noGrp="1"/>
          </p:cNvSpPr>
          <p:nvPr>
            <p:ph type="body" sz="quarter" idx="12" hasCustomPrompt="1"/>
          </p:nvPr>
        </p:nvSpPr>
        <p:spPr>
          <a:xfrm>
            <a:off x="334963" y="2250031"/>
            <a:ext cx="592984" cy="461799"/>
          </a:xfrm>
        </p:spPr>
        <p:txBody>
          <a:bodyPr anchor="ctr">
            <a:noAutofit/>
          </a:bodyPr>
          <a:lstStyle>
            <a:lvl1pPr marL="0" indent="0" algn="ctr">
              <a:buNone/>
              <a:defRPr sz="2800" b="1">
                <a:solidFill>
                  <a:schemeClr val="bg1">
                    <a:lumMod val="90000"/>
                  </a:schemeClr>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01</a:t>
            </a:r>
          </a:p>
        </p:txBody>
      </p:sp>
      <p:sp>
        <p:nvSpPr>
          <p:cNvPr id="11" name="Text Placeholder 10">
            <a:extLst>
              <a:ext uri="{FF2B5EF4-FFF2-40B4-BE49-F238E27FC236}">
                <a16:creationId xmlns:a16="http://schemas.microsoft.com/office/drawing/2014/main" id="{0F875C64-6736-B55A-B787-C021EEE42905}"/>
              </a:ext>
            </a:extLst>
          </p:cNvPr>
          <p:cNvSpPr>
            <a:spLocks noGrp="1"/>
          </p:cNvSpPr>
          <p:nvPr>
            <p:ph type="body" sz="quarter" idx="13"/>
          </p:nvPr>
        </p:nvSpPr>
        <p:spPr>
          <a:xfrm>
            <a:off x="334963" y="2838485"/>
            <a:ext cx="3195644" cy="461799"/>
          </a:xfrm>
        </p:spPr>
        <p:txBody>
          <a:bodyPr anchor="ctr">
            <a:noAutofit/>
          </a:bodyPr>
          <a:lstStyle>
            <a:lvl1pPr marL="0" indent="0">
              <a:buNone/>
              <a:defRPr sz="1800" b="1">
                <a:solidFill>
                  <a:schemeClr val="accent4"/>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GB" dirty="0"/>
              <a:t>Click to edit Master text styles</a:t>
            </a:r>
          </a:p>
        </p:txBody>
      </p:sp>
      <p:sp>
        <p:nvSpPr>
          <p:cNvPr id="13" name="Text Placeholder 5">
            <a:extLst>
              <a:ext uri="{FF2B5EF4-FFF2-40B4-BE49-F238E27FC236}">
                <a16:creationId xmlns:a16="http://schemas.microsoft.com/office/drawing/2014/main" id="{3EF9F275-6EC8-49EA-014B-364CD43AA1F8}"/>
              </a:ext>
            </a:extLst>
          </p:cNvPr>
          <p:cNvSpPr>
            <a:spLocks noGrp="1"/>
          </p:cNvSpPr>
          <p:nvPr>
            <p:ph type="body" sz="quarter" idx="15" hasCustomPrompt="1"/>
          </p:nvPr>
        </p:nvSpPr>
        <p:spPr>
          <a:xfrm>
            <a:off x="4464906" y="2249867"/>
            <a:ext cx="592455" cy="461799"/>
          </a:xfrm>
        </p:spPr>
        <p:txBody>
          <a:bodyPr anchor="ctr">
            <a:noAutofit/>
          </a:bodyPr>
          <a:lstStyle>
            <a:lvl1pPr marL="0" indent="0" algn="ctr">
              <a:buNone/>
              <a:defRPr sz="2800" b="1">
                <a:solidFill>
                  <a:schemeClr val="bg1">
                    <a:lumMod val="90000"/>
                  </a:schemeClr>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02</a:t>
            </a:r>
          </a:p>
        </p:txBody>
      </p:sp>
      <p:sp>
        <p:nvSpPr>
          <p:cNvPr id="14" name="Text Placeholder 10">
            <a:extLst>
              <a:ext uri="{FF2B5EF4-FFF2-40B4-BE49-F238E27FC236}">
                <a16:creationId xmlns:a16="http://schemas.microsoft.com/office/drawing/2014/main" id="{A7FB9599-1CBD-E4F3-E689-7EE61293CAA8}"/>
              </a:ext>
            </a:extLst>
          </p:cNvPr>
          <p:cNvSpPr>
            <a:spLocks noGrp="1"/>
          </p:cNvSpPr>
          <p:nvPr>
            <p:ph type="body" sz="quarter" idx="16"/>
          </p:nvPr>
        </p:nvSpPr>
        <p:spPr>
          <a:xfrm>
            <a:off x="4464906" y="2838485"/>
            <a:ext cx="3195644" cy="461799"/>
          </a:xfrm>
        </p:spPr>
        <p:txBody>
          <a:bodyPr anchor="ctr">
            <a:noAutofit/>
          </a:bodyPr>
          <a:lstStyle>
            <a:lvl1pPr marL="0" indent="0">
              <a:buNone/>
              <a:defRPr sz="1800" b="1">
                <a:solidFill>
                  <a:schemeClr val="accent4"/>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GB" dirty="0"/>
              <a:t>Click to edit Master text styles</a:t>
            </a:r>
          </a:p>
        </p:txBody>
      </p:sp>
      <p:sp>
        <p:nvSpPr>
          <p:cNvPr id="26" name="Text Placeholder 24">
            <a:extLst>
              <a:ext uri="{FF2B5EF4-FFF2-40B4-BE49-F238E27FC236}">
                <a16:creationId xmlns:a16="http://schemas.microsoft.com/office/drawing/2014/main" id="{65688014-A7B3-B54F-1558-E18FB9D2B004}"/>
              </a:ext>
            </a:extLst>
          </p:cNvPr>
          <p:cNvSpPr>
            <a:spLocks noGrp="1"/>
          </p:cNvSpPr>
          <p:nvPr>
            <p:ph type="body" sz="quarter" idx="19"/>
          </p:nvPr>
        </p:nvSpPr>
        <p:spPr>
          <a:xfrm>
            <a:off x="8584836" y="2838485"/>
            <a:ext cx="3272201" cy="461963"/>
          </a:xfrm>
        </p:spPr>
        <p:txBody>
          <a:bodyPr>
            <a:noAutofit/>
          </a:bodyPr>
          <a:lstStyle>
            <a:lvl1pPr marL="0" indent="0">
              <a:buNone/>
              <a:defRPr sz="1800" b="1">
                <a:solidFill>
                  <a:schemeClr val="accent4"/>
                </a:solidFill>
              </a:defRPr>
            </a:lvl1pPr>
          </a:lstStyle>
          <a:p>
            <a:pPr lvl="0"/>
            <a:r>
              <a:rPr lang="en-GB" dirty="0"/>
              <a:t>Click to edit Master text styles</a:t>
            </a:r>
          </a:p>
        </p:txBody>
      </p:sp>
      <p:sp>
        <p:nvSpPr>
          <p:cNvPr id="34" name="Text Placeholder 33">
            <a:extLst>
              <a:ext uri="{FF2B5EF4-FFF2-40B4-BE49-F238E27FC236}">
                <a16:creationId xmlns:a16="http://schemas.microsoft.com/office/drawing/2014/main" id="{23EA7687-F23E-BDDB-35F3-8A3512B617B3}"/>
              </a:ext>
            </a:extLst>
          </p:cNvPr>
          <p:cNvSpPr>
            <a:spLocks noGrp="1"/>
          </p:cNvSpPr>
          <p:nvPr>
            <p:ph type="body" sz="quarter" idx="21" hasCustomPrompt="1"/>
          </p:nvPr>
        </p:nvSpPr>
        <p:spPr>
          <a:xfrm>
            <a:off x="8584834" y="2249488"/>
            <a:ext cx="592137" cy="461962"/>
          </a:xfrm>
        </p:spPr>
        <p:txBody>
          <a:bodyPr anchor="ctr">
            <a:noAutofit/>
          </a:bodyPr>
          <a:lstStyle>
            <a:lvl1pPr marL="0" indent="0" algn="ctr">
              <a:buNone/>
              <a:defRPr sz="2800" b="1">
                <a:solidFill>
                  <a:schemeClr val="bg1">
                    <a:lumMod val="90000"/>
                  </a:schemeClr>
                </a:solidFill>
              </a:defRPr>
            </a:lvl1pPr>
          </a:lstStyle>
          <a:p>
            <a:pPr lvl="0"/>
            <a:r>
              <a:rPr lang="en-US" dirty="0"/>
              <a:t>03</a:t>
            </a:r>
          </a:p>
        </p:txBody>
      </p:sp>
      <p:sp>
        <p:nvSpPr>
          <p:cNvPr id="43" name="Text Placeholder 42">
            <a:extLst>
              <a:ext uri="{FF2B5EF4-FFF2-40B4-BE49-F238E27FC236}">
                <a16:creationId xmlns:a16="http://schemas.microsoft.com/office/drawing/2014/main" id="{7C3EBA61-81F1-8900-3C85-86F51FA16B06}"/>
              </a:ext>
            </a:extLst>
          </p:cNvPr>
          <p:cNvSpPr>
            <a:spLocks noGrp="1"/>
          </p:cNvSpPr>
          <p:nvPr>
            <p:ph type="body" sz="quarter" idx="23"/>
          </p:nvPr>
        </p:nvSpPr>
        <p:spPr>
          <a:xfrm>
            <a:off x="334963" y="3565525"/>
            <a:ext cx="3195638"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4" name="Text Placeholder 42">
            <a:extLst>
              <a:ext uri="{FF2B5EF4-FFF2-40B4-BE49-F238E27FC236}">
                <a16:creationId xmlns:a16="http://schemas.microsoft.com/office/drawing/2014/main" id="{10AE0875-B481-9208-4AC1-F0C56A3FF9C9}"/>
              </a:ext>
            </a:extLst>
          </p:cNvPr>
          <p:cNvSpPr>
            <a:spLocks noGrp="1"/>
          </p:cNvSpPr>
          <p:nvPr>
            <p:ph type="body" sz="quarter" idx="24"/>
          </p:nvPr>
        </p:nvSpPr>
        <p:spPr>
          <a:xfrm>
            <a:off x="4464906" y="3565525"/>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5" name="Text Placeholder 42">
            <a:extLst>
              <a:ext uri="{FF2B5EF4-FFF2-40B4-BE49-F238E27FC236}">
                <a16:creationId xmlns:a16="http://schemas.microsoft.com/office/drawing/2014/main" id="{5E9911F3-C750-7034-D17B-47CAF7A13EB8}"/>
              </a:ext>
            </a:extLst>
          </p:cNvPr>
          <p:cNvSpPr>
            <a:spLocks noGrp="1"/>
          </p:cNvSpPr>
          <p:nvPr>
            <p:ph type="body" sz="quarter" idx="25"/>
          </p:nvPr>
        </p:nvSpPr>
        <p:spPr>
          <a:xfrm>
            <a:off x="8584836" y="3565525"/>
            <a:ext cx="3272200"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6" name="Text Placeholder 42">
            <a:extLst>
              <a:ext uri="{FF2B5EF4-FFF2-40B4-BE49-F238E27FC236}">
                <a16:creationId xmlns:a16="http://schemas.microsoft.com/office/drawing/2014/main" id="{9A3063A6-8182-3DA4-6D34-7B59A8D5E14E}"/>
              </a:ext>
            </a:extLst>
          </p:cNvPr>
          <p:cNvSpPr>
            <a:spLocks noGrp="1"/>
          </p:cNvSpPr>
          <p:nvPr>
            <p:ph type="body" sz="quarter" idx="26"/>
          </p:nvPr>
        </p:nvSpPr>
        <p:spPr>
          <a:xfrm>
            <a:off x="6328430" y="3565525"/>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Tree>
    <p:extLst>
      <p:ext uri="{BB962C8B-B14F-4D97-AF65-F5344CB8AC3E}">
        <p14:creationId xmlns:p14="http://schemas.microsoft.com/office/powerpoint/2010/main" val="3128130613"/>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ontents Page_v2">
    <p:bg>
      <p:bgPr>
        <a:solidFill>
          <a:schemeClr val="accent3"/>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6560AC64-1F67-B6CA-DD16-381F95110D09}"/>
              </a:ext>
            </a:extLst>
          </p:cNvPr>
          <p:cNvSpPr/>
          <p:nvPr userDrawn="1"/>
        </p:nvSpPr>
        <p:spPr>
          <a:xfrm>
            <a:off x="960120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24B2905-2DFC-4CD6-88B3-7DF54561CC6F}"/>
              </a:ext>
            </a:extLst>
          </p:cNvPr>
          <p:cNvSpPr/>
          <p:nvPr userDrawn="1"/>
        </p:nvSpPr>
        <p:spPr>
          <a:xfrm>
            <a:off x="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of Rectangle 6">
            <a:extLst>
              <a:ext uri="{FF2B5EF4-FFF2-40B4-BE49-F238E27FC236}">
                <a16:creationId xmlns:a16="http://schemas.microsoft.com/office/drawing/2014/main" id="{F1A78E13-04DC-643F-75F6-5A7883527607}"/>
              </a:ext>
            </a:extLst>
          </p:cNvPr>
          <p:cNvSpPr/>
          <p:nvPr userDrawn="1"/>
        </p:nvSpPr>
        <p:spPr>
          <a:xfrm flipH="1">
            <a:off x="0" y="0"/>
            <a:ext cx="11857038" cy="6858000"/>
          </a:xfrm>
          <a:prstGeom prst="round1Rect">
            <a:avLst>
              <a:gd name="adj" fmla="val 3792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6057504D-DA3D-A764-23DF-77BE0C938E8E}"/>
              </a:ext>
            </a:extLst>
          </p:cNvPr>
          <p:cNvSpPr>
            <a:spLocks noGrp="1"/>
          </p:cNvSpPr>
          <p:nvPr>
            <p:ph type="sldNum" sz="quarter" idx="11"/>
          </p:nvPr>
        </p:nvSpPr>
        <p:spPr/>
        <p:txBody>
          <a:bodyPr/>
          <a:lstStyle>
            <a:lvl1pPr>
              <a:defRPr>
                <a:solidFill>
                  <a:schemeClr val="tx1"/>
                </a:solidFill>
              </a:defRPr>
            </a:lvl1pPr>
          </a:lstStyle>
          <a:p>
            <a:fld id="{5D54BA0C-01AB-6845-BFA5-9A985E4AABD7}" type="slidenum">
              <a:rPr lang="en-US" smtClean="0"/>
              <a:pPr/>
              <a:t>‹#›</a:t>
            </a:fld>
            <a:endParaRPr lang="en-US" dirty="0"/>
          </a:p>
        </p:txBody>
      </p:sp>
      <p:sp>
        <p:nvSpPr>
          <p:cNvPr id="6" name="Text Placeholder 5">
            <a:extLst>
              <a:ext uri="{FF2B5EF4-FFF2-40B4-BE49-F238E27FC236}">
                <a16:creationId xmlns:a16="http://schemas.microsoft.com/office/drawing/2014/main" id="{7F227270-21EF-3170-A1A6-EFC85EBE7DE3}"/>
              </a:ext>
            </a:extLst>
          </p:cNvPr>
          <p:cNvSpPr>
            <a:spLocks noGrp="1"/>
          </p:cNvSpPr>
          <p:nvPr>
            <p:ph type="body" sz="quarter" idx="12" hasCustomPrompt="1"/>
          </p:nvPr>
        </p:nvSpPr>
        <p:spPr>
          <a:xfrm>
            <a:off x="2928264" y="529744"/>
            <a:ext cx="592984" cy="461799"/>
          </a:xfrm>
        </p:spPr>
        <p:txBody>
          <a:bodyPr anchor="ctr">
            <a:noAutofit/>
          </a:bodyPr>
          <a:lstStyle>
            <a:lvl1pPr marL="0" indent="0" algn="ctr">
              <a:buNone/>
              <a:defRPr sz="2800" b="1">
                <a:solidFill>
                  <a:schemeClr val="tx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01</a:t>
            </a:r>
          </a:p>
        </p:txBody>
      </p:sp>
      <p:sp>
        <p:nvSpPr>
          <p:cNvPr id="11" name="Text Placeholder 10">
            <a:extLst>
              <a:ext uri="{FF2B5EF4-FFF2-40B4-BE49-F238E27FC236}">
                <a16:creationId xmlns:a16="http://schemas.microsoft.com/office/drawing/2014/main" id="{0F875C64-6736-B55A-B787-C021EEE42905}"/>
              </a:ext>
            </a:extLst>
          </p:cNvPr>
          <p:cNvSpPr>
            <a:spLocks noGrp="1"/>
          </p:cNvSpPr>
          <p:nvPr>
            <p:ph type="body" sz="quarter" idx="13"/>
          </p:nvPr>
        </p:nvSpPr>
        <p:spPr>
          <a:xfrm>
            <a:off x="3716494" y="529744"/>
            <a:ext cx="4706193" cy="461799"/>
          </a:xfrm>
        </p:spPr>
        <p:txBody>
          <a:bodyPr anchor="ctr">
            <a:noAutofit/>
          </a:bodyPr>
          <a:lstStyle>
            <a:lvl1pPr marL="0" indent="0">
              <a:buNone/>
              <a:defRPr sz="1800" b="1">
                <a:solidFill>
                  <a:schemeClr val="accent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GB" dirty="0"/>
              <a:t>Click to edit Master text styles</a:t>
            </a:r>
          </a:p>
        </p:txBody>
      </p:sp>
      <p:sp>
        <p:nvSpPr>
          <p:cNvPr id="13" name="Text Placeholder 5">
            <a:extLst>
              <a:ext uri="{FF2B5EF4-FFF2-40B4-BE49-F238E27FC236}">
                <a16:creationId xmlns:a16="http://schemas.microsoft.com/office/drawing/2014/main" id="{3EF9F275-6EC8-49EA-014B-364CD43AA1F8}"/>
              </a:ext>
            </a:extLst>
          </p:cNvPr>
          <p:cNvSpPr>
            <a:spLocks noGrp="1"/>
          </p:cNvSpPr>
          <p:nvPr>
            <p:ph type="body" sz="quarter" idx="15" hasCustomPrompt="1"/>
          </p:nvPr>
        </p:nvSpPr>
        <p:spPr>
          <a:xfrm>
            <a:off x="2928264" y="2555672"/>
            <a:ext cx="592455" cy="461799"/>
          </a:xfrm>
        </p:spPr>
        <p:txBody>
          <a:bodyPr anchor="ctr">
            <a:noAutofit/>
          </a:bodyPr>
          <a:lstStyle>
            <a:lvl1pPr marL="0" indent="0" algn="ctr">
              <a:buNone/>
              <a:defRPr sz="2800" b="1">
                <a:solidFill>
                  <a:schemeClr val="tx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02</a:t>
            </a:r>
          </a:p>
        </p:txBody>
      </p:sp>
      <p:sp>
        <p:nvSpPr>
          <p:cNvPr id="14" name="Text Placeholder 10">
            <a:extLst>
              <a:ext uri="{FF2B5EF4-FFF2-40B4-BE49-F238E27FC236}">
                <a16:creationId xmlns:a16="http://schemas.microsoft.com/office/drawing/2014/main" id="{A7FB9599-1CBD-E4F3-E689-7EE61293CAA8}"/>
              </a:ext>
            </a:extLst>
          </p:cNvPr>
          <p:cNvSpPr>
            <a:spLocks noGrp="1"/>
          </p:cNvSpPr>
          <p:nvPr>
            <p:ph type="body" sz="quarter" idx="16"/>
          </p:nvPr>
        </p:nvSpPr>
        <p:spPr>
          <a:xfrm>
            <a:off x="3716494" y="2555672"/>
            <a:ext cx="4706192" cy="461799"/>
          </a:xfrm>
        </p:spPr>
        <p:txBody>
          <a:bodyPr anchor="ctr">
            <a:noAutofit/>
          </a:bodyPr>
          <a:lstStyle>
            <a:lvl1pPr marL="0" indent="0">
              <a:buNone/>
              <a:defRPr sz="1800" b="1">
                <a:solidFill>
                  <a:schemeClr val="accent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GB" dirty="0"/>
              <a:t>Click to edit Master text styles</a:t>
            </a:r>
          </a:p>
        </p:txBody>
      </p:sp>
      <p:sp>
        <p:nvSpPr>
          <p:cNvPr id="26" name="Text Placeholder 24">
            <a:extLst>
              <a:ext uri="{FF2B5EF4-FFF2-40B4-BE49-F238E27FC236}">
                <a16:creationId xmlns:a16="http://schemas.microsoft.com/office/drawing/2014/main" id="{65688014-A7B3-B54F-1558-E18FB9D2B004}"/>
              </a:ext>
            </a:extLst>
          </p:cNvPr>
          <p:cNvSpPr>
            <a:spLocks noGrp="1"/>
          </p:cNvSpPr>
          <p:nvPr>
            <p:ph type="body" sz="quarter" idx="19"/>
          </p:nvPr>
        </p:nvSpPr>
        <p:spPr>
          <a:xfrm>
            <a:off x="3716494" y="4979408"/>
            <a:ext cx="4706192" cy="461963"/>
          </a:xfrm>
        </p:spPr>
        <p:txBody>
          <a:bodyPr anchor="ctr">
            <a:noAutofit/>
          </a:bodyPr>
          <a:lstStyle>
            <a:lvl1pPr marL="0" indent="0">
              <a:buNone/>
              <a:defRPr sz="1800" b="1">
                <a:solidFill>
                  <a:schemeClr val="accent1"/>
                </a:solidFill>
              </a:defRPr>
            </a:lvl1pPr>
          </a:lstStyle>
          <a:p>
            <a:pPr lvl="0"/>
            <a:r>
              <a:rPr lang="en-GB" dirty="0"/>
              <a:t>Click to edit Master text styles</a:t>
            </a:r>
          </a:p>
        </p:txBody>
      </p:sp>
      <p:sp>
        <p:nvSpPr>
          <p:cNvPr id="34" name="Text Placeholder 33">
            <a:extLst>
              <a:ext uri="{FF2B5EF4-FFF2-40B4-BE49-F238E27FC236}">
                <a16:creationId xmlns:a16="http://schemas.microsoft.com/office/drawing/2014/main" id="{23EA7687-F23E-BDDB-35F3-8A3512B617B3}"/>
              </a:ext>
            </a:extLst>
          </p:cNvPr>
          <p:cNvSpPr>
            <a:spLocks noGrp="1"/>
          </p:cNvSpPr>
          <p:nvPr>
            <p:ph type="body" sz="quarter" idx="21" hasCustomPrompt="1"/>
          </p:nvPr>
        </p:nvSpPr>
        <p:spPr>
          <a:xfrm>
            <a:off x="2928264" y="4979739"/>
            <a:ext cx="592137" cy="461962"/>
          </a:xfrm>
        </p:spPr>
        <p:txBody>
          <a:bodyPr anchor="ctr">
            <a:noAutofit/>
          </a:bodyPr>
          <a:lstStyle>
            <a:lvl1pPr marL="0" indent="0" algn="ctr">
              <a:buNone/>
              <a:defRPr sz="2800" b="1">
                <a:solidFill>
                  <a:schemeClr val="tx1"/>
                </a:solidFill>
              </a:defRPr>
            </a:lvl1pPr>
          </a:lstStyle>
          <a:p>
            <a:pPr lvl="0"/>
            <a:r>
              <a:rPr lang="en-US" dirty="0"/>
              <a:t>03</a:t>
            </a:r>
          </a:p>
        </p:txBody>
      </p:sp>
      <p:sp>
        <p:nvSpPr>
          <p:cNvPr id="43" name="Text Placeholder 42">
            <a:extLst>
              <a:ext uri="{FF2B5EF4-FFF2-40B4-BE49-F238E27FC236}">
                <a16:creationId xmlns:a16="http://schemas.microsoft.com/office/drawing/2014/main" id="{7C3EBA61-81F1-8900-3C85-86F51FA16B06}"/>
              </a:ext>
            </a:extLst>
          </p:cNvPr>
          <p:cNvSpPr>
            <a:spLocks noGrp="1"/>
          </p:cNvSpPr>
          <p:nvPr>
            <p:ph type="body" sz="quarter" idx="23"/>
          </p:nvPr>
        </p:nvSpPr>
        <p:spPr>
          <a:xfrm>
            <a:off x="3716494" y="1240433"/>
            <a:ext cx="3082793" cy="1055106"/>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4" name="Text Placeholder 42">
            <a:extLst>
              <a:ext uri="{FF2B5EF4-FFF2-40B4-BE49-F238E27FC236}">
                <a16:creationId xmlns:a16="http://schemas.microsoft.com/office/drawing/2014/main" id="{10AE0875-B481-9208-4AC1-F0C56A3FF9C9}"/>
              </a:ext>
            </a:extLst>
          </p:cNvPr>
          <p:cNvSpPr>
            <a:spLocks noGrp="1"/>
          </p:cNvSpPr>
          <p:nvPr>
            <p:ph type="body" sz="quarter" idx="24"/>
          </p:nvPr>
        </p:nvSpPr>
        <p:spPr>
          <a:xfrm>
            <a:off x="3716494"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5" name="Text Placeholder 42">
            <a:extLst>
              <a:ext uri="{FF2B5EF4-FFF2-40B4-BE49-F238E27FC236}">
                <a16:creationId xmlns:a16="http://schemas.microsoft.com/office/drawing/2014/main" id="{5E9911F3-C750-7034-D17B-47CAF7A13EB8}"/>
              </a:ext>
            </a:extLst>
          </p:cNvPr>
          <p:cNvSpPr>
            <a:spLocks noGrp="1"/>
          </p:cNvSpPr>
          <p:nvPr>
            <p:ph type="body" sz="quarter" idx="25"/>
          </p:nvPr>
        </p:nvSpPr>
        <p:spPr>
          <a:xfrm>
            <a:off x="3716494" y="5637357"/>
            <a:ext cx="5494423" cy="644525"/>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46" name="Text Placeholder 42">
            <a:extLst>
              <a:ext uri="{FF2B5EF4-FFF2-40B4-BE49-F238E27FC236}">
                <a16:creationId xmlns:a16="http://schemas.microsoft.com/office/drawing/2014/main" id="{9A3063A6-8182-3DA4-6D34-7B59A8D5E14E}"/>
              </a:ext>
            </a:extLst>
          </p:cNvPr>
          <p:cNvSpPr>
            <a:spLocks noGrp="1"/>
          </p:cNvSpPr>
          <p:nvPr>
            <p:ph type="body" sz="quarter" idx="26"/>
          </p:nvPr>
        </p:nvSpPr>
        <p:spPr>
          <a:xfrm>
            <a:off x="6328430" y="-6520322"/>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2" name="Title 1">
            <a:extLst>
              <a:ext uri="{FF2B5EF4-FFF2-40B4-BE49-F238E27FC236}">
                <a16:creationId xmlns:a16="http://schemas.microsoft.com/office/drawing/2014/main" id="{A08EB96B-285E-B5F7-7DA7-0BBFC049652D}"/>
              </a:ext>
            </a:extLst>
          </p:cNvPr>
          <p:cNvSpPr>
            <a:spLocks noGrp="1"/>
          </p:cNvSpPr>
          <p:nvPr>
            <p:ph type="title" hasCustomPrompt="1"/>
          </p:nvPr>
        </p:nvSpPr>
        <p:spPr>
          <a:xfrm>
            <a:off x="334964" y="2973951"/>
            <a:ext cx="1973521" cy="903288"/>
          </a:xfrm>
        </p:spPr>
        <p:txBody>
          <a:bodyPr/>
          <a:lstStyle>
            <a:lvl1pPr>
              <a:defRPr>
                <a:solidFill>
                  <a:schemeClr val="tx1"/>
                </a:solidFill>
              </a:defRPr>
            </a:lvl1pPr>
          </a:lstStyle>
          <a:p>
            <a:r>
              <a:rPr lang="en-GB" dirty="0"/>
              <a:t>Contents</a:t>
            </a:r>
            <a:endParaRPr lang="en-US" dirty="0"/>
          </a:p>
        </p:txBody>
      </p:sp>
      <p:sp>
        <p:nvSpPr>
          <p:cNvPr id="8" name="Text Placeholder 42">
            <a:extLst>
              <a:ext uri="{FF2B5EF4-FFF2-40B4-BE49-F238E27FC236}">
                <a16:creationId xmlns:a16="http://schemas.microsoft.com/office/drawing/2014/main" id="{51C684B4-809D-A1EB-0BB3-A8E5EB49906E}"/>
              </a:ext>
            </a:extLst>
          </p:cNvPr>
          <p:cNvSpPr>
            <a:spLocks noGrp="1"/>
          </p:cNvSpPr>
          <p:nvPr>
            <p:ph type="body" sz="quarter" idx="27"/>
          </p:nvPr>
        </p:nvSpPr>
        <p:spPr>
          <a:xfrm>
            <a:off x="5455353"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
        <p:nvSpPr>
          <p:cNvPr id="9" name="Text Placeholder 42">
            <a:extLst>
              <a:ext uri="{FF2B5EF4-FFF2-40B4-BE49-F238E27FC236}">
                <a16:creationId xmlns:a16="http://schemas.microsoft.com/office/drawing/2014/main" id="{8EFC2D2A-D6D6-F58D-7420-AF51F1A6E2B8}"/>
              </a:ext>
            </a:extLst>
          </p:cNvPr>
          <p:cNvSpPr>
            <a:spLocks noGrp="1"/>
          </p:cNvSpPr>
          <p:nvPr>
            <p:ph type="body" sz="quarter" idx="28"/>
          </p:nvPr>
        </p:nvSpPr>
        <p:spPr>
          <a:xfrm>
            <a:off x="7191555"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edit Master text styles</a:t>
            </a:r>
          </a:p>
        </p:txBody>
      </p:sp>
    </p:spTree>
    <p:extLst>
      <p:ext uri="{BB962C8B-B14F-4D97-AF65-F5344CB8AC3E}">
        <p14:creationId xmlns:p14="http://schemas.microsoft.com/office/powerpoint/2010/main" val="1546052102"/>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 Slide_Risk Assessment">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userDrawn="1"/>
        </p:nvSpPr>
        <p:spPr>
          <a:xfrm>
            <a:off x="8783638" y="554038"/>
            <a:ext cx="3073398" cy="442912"/>
          </a:xfrm>
          <a:prstGeom prst="roundRect">
            <a:avLst>
              <a:gd name="adj" fmla="val 50000"/>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GB" dirty="0"/>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dirty="0"/>
              <a:t>Abbreviation: Add text here</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endParaRPr lang="en-US" dirty="0"/>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tx2"/>
                </a:solidFill>
              </a:defRPr>
            </a:lvl1pPr>
          </a:lstStyle>
          <a:p>
            <a:pPr lvl="0"/>
            <a:r>
              <a:rPr lang="en-US" dirty="0"/>
              <a:t>Risk Assessment</a:t>
            </a:r>
          </a:p>
        </p:txBody>
      </p:sp>
      <p:cxnSp>
        <p:nvCxnSpPr>
          <p:cNvPr id="17" name="Straight Connector 16">
            <a:extLst>
              <a:ext uri="{FF2B5EF4-FFF2-40B4-BE49-F238E27FC236}">
                <a16:creationId xmlns:a16="http://schemas.microsoft.com/office/drawing/2014/main" id="{2ABCD7CF-75A3-421F-FE69-8B22EA8C6C45}"/>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3968215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Content Slide_Treatment Optimization">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userDrawn="1"/>
        </p:nvSpPr>
        <p:spPr>
          <a:xfrm>
            <a:off x="8783638" y="554038"/>
            <a:ext cx="3073398" cy="442912"/>
          </a:xfrm>
          <a:prstGeom prst="roundRect">
            <a:avLst>
              <a:gd name="adj" fmla="val 50000"/>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GB" dirty="0"/>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dirty="0"/>
              <a:t>Abbreviation: Add text here</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endParaRPr lang="en-US" dirty="0"/>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tx2"/>
                </a:solidFill>
              </a:defRPr>
            </a:lvl1pPr>
          </a:lstStyle>
          <a:p>
            <a:pPr lvl="0"/>
            <a:r>
              <a:rPr lang="en-US" dirty="0"/>
              <a:t>Treatment </a:t>
            </a:r>
            <a:r>
              <a:rPr lang="en-US" dirty="0" err="1"/>
              <a:t>Optimisation</a:t>
            </a:r>
            <a:endParaRPr lang="en-US" dirty="0"/>
          </a:p>
        </p:txBody>
      </p:sp>
      <p:cxnSp>
        <p:nvCxnSpPr>
          <p:cNvPr id="17" name="Straight Connector 16">
            <a:extLst>
              <a:ext uri="{FF2B5EF4-FFF2-40B4-BE49-F238E27FC236}">
                <a16:creationId xmlns:a16="http://schemas.microsoft.com/office/drawing/2014/main" id="{2ABCD7CF-75A3-421F-FE69-8B22EA8C6C45}"/>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9496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ontent Slide_Symptoms Tracking &amp; Treatment Adjustment">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userDrawn="1"/>
        </p:nvSpPr>
        <p:spPr>
          <a:xfrm>
            <a:off x="8783638" y="517846"/>
            <a:ext cx="3073398" cy="566301"/>
          </a:xfrm>
          <a:prstGeom prst="roundRect">
            <a:avLst>
              <a:gd name="adj" fmla="val 50000"/>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GB" dirty="0"/>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dirty="0"/>
              <a:t>Abbreviation: Add text here</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endParaRPr lang="en-US" dirty="0"/>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17845"/>
            <a:ext cx="3073400" cy="566301"/>
          </a:xfrm>
          <a:noFill/>
        </p:spPr>
        <p:txBody>
          <a:bodyPr anchor="ctr">
            <a:normAutofit/>
          </a:bodyPr>
          <a:lstStyle>
            <a:lvl1pPr marL="0" indent="0" algn="ctr">
              <a:buNone/>
              <a:defRPr sz="1600" b="1">
                <a:solidFill>
                  <a:schemeClr val="accent1"/>
                </a:solidFill>
              </a:defRPr>
            </a:lvl1pPr>
          </a:lstStyle>
          <a:p>
            <a:pPr lvl="0"/>
            <a:r>
              <a:rPr lang="en-US" dirty="0"/>
              <a:t>Symptom Tracking and Treatment Adjustment</a:t>
            </a:r>
          </a:p>
        </p:txBody>
      </p:sp>
      <p:cxnSp>
        <p:nvCxnSpPr>
          <p:cNvPr id="17" name="Straight Connector 16">
            <a:extLst>
              <a:ext uri="{FF2B5EF4-FFF2-40B4-BE49-F238E27FC236}">
                <a16:creationId xmlns:a16="http://schemas.microsoft.com/office/drawing/2014/main" id="{2ABCD7CF-75A3-421F-FE69-8B22EA8C6C45}"/>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3615548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ontent Slide_Pt Educ &amp; Resources">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userDrawn="1"/>
        </p:nvSpPr>
        <p:spPr>
          <a:xfrm>
            <a:off x="8783638" y="517846"/>
            <a:ext cx="3073398" cy="566301"/>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GB" dirty="0"/>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dirty="0"/>
              <a:t>Abbreviation: Add text here</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endParaRPr lang="en-US" dirty="0"/>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17846"/>
            <a:ext cx="3073400" cy="566301"/>
          </a:xfrm>
          <a:noFill/>
        </p:spPr>
        <p:txBody>
          <a:bodyPr anchor="ctr">
            <a:normAutofit/>
          </a:bodyPr>
          <a:lstStyle>
            <a:lvl1pPr marL="0" indent="0" algn="ctr">
              <a:buNone/>
              <a:defRPr sz="1600" b="1">
                <a:solidFill>
                  <a:schemeClr val="accent4"/>
                </a:solidFill>
              </a:defRPr>
            </a:lvl1pPr>
          </a:lstStyle>
          <a:p>
            <a:pPr lvl="0"/>
            <a:r>
              <a:rPr lang="en-US" dirty="0"/>
              <a:t>Patient Education and Resources</a:t>
            </a:r>
          </a:p>
        </p:txBody>
      </p:sp>
      <p:cxnSp>
        <p:nvCxnSpPr>
          <p:cNvPr id="17" name="Straight Connector 16">
            <a:extLst>
              <a:ext uri="{FF2B5EF4-FFF2-40B4-BE49-F238E27FC236}">
                <a16:creationId xmlns:a16="http://schemas.microsoft.com/office/drawing/2014/main" id="{2ABCD7CF-75A3-421F-FE69-8B22EA8C6C45}"/>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2887489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_Content Slide_Pt Educ &amp; Resources">
    <p:spTree>
      <p:nvGrpSpPr>
        <p:cNvPr id="1" name=""/>
        <p:cNvGrpSpPr/>
        <p:nvPr/>
      </p:nvGrpSpPr>
      <p:grpSpPr>
        <a:xfrm>
          <a:off x="0" y="0"/>
          <a:ext cx="0" cy="0"/>
          <a:chOff x="0" y="0"/>
          <a:chExt cx="0" cy="0"/>
        </a:xfrm>
      </p:grpSpPr>
      <p:sp>
        <p:nvSpPr>
          <p:cNvPr id="21" name="Rounded Rectangle 20">
            <a:extLst>
              <a:ext uri="{FF2B5EF4-FFF2-40B4-BE49-F238E27FC236}">
                <a16:creationId xmlns:a16="http://schemas.microsoft.com/office/drawing/2014/main" id="{C5F743C9-1D4C-CC52-972E-3F3CF39B98D2}"/>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GB" dirty="0"/>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dirty="0"/>
              <a:t>Abbreviation: Add text here</a:t>
            </a:r>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endParaRPr lang="en-US" dirty="0"/>
          </a:p>
        </p:txBody>
      </p:sp>
      <p:cxnSp>
        <p:nvCxnSpPr>
          <p:cNvPr id="17" name="Straight Connector 16">
            <a:extLst>
              <a:ext uri="{FF2B5EF4-FFF2-40B4-BE49-F238E27FC236}">
                <a16:creationId xmlns:a16="http://schemas.microsoft.com/office/drawing/2014/main" id="{2ABCD7CF-75A3-421F-FE69-8B22EA8C6C45}"/>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3">
            <a:extLst>
              <a:ext uri="{FF2B5EF4-FFF2-40B4-BE49-F238E27FC236}">
                <a16:creationId xmlns:a16="http://schemas.microsoft.com/office/drawing/2014/main" id="{8DB1752D-EA79-BF12-8554-E774AB347AEB}"/>
              </a:ext>
            </a:extLst>
          </p:cNvPr>
          <p:cNvSpPr/>
          <p:nvPr userDrawn="1"/>
        </p:nvSpPr>
        <p:spPr>
          <a:xfrm>
            <a:off x="8783638" y="554038"/>
            <a:ext cx="3073398" cy="442912"/>
          </a:xfrm>
          <a:prstGeom prst="roundRect">
            <a:avLst>
              <a:gd name="adj" fmla="val 50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10">
            <a:extLst>
              <a:ext uri="{FF2B5EF4-FFF2-40B4-BE49-F238E27FC236}">
                <a16:creationId xmlns:a16="http://schemas.microsoft.com/office/drawing/2014/main" id="{7A0B5CC4-2C37-9A1E-CE92-C96DA79DA429}"/>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accent4"/>
                </a:solidFill>
              </a:defRPr>
            </a:lvl1pPr>
          </a:lstStyle>
          <a:p>
            <a:pPr lvl="0"/>
            <a:r>
              <a:rPr lang="en-US" dirty="0"/>
              <a:t>HCP Education</a:t>
            </a:r>
          </a:p>
        </p:txBody>
      </p:sp>
    </p:spTree>
    <p:extLst>
      <p:ext uri="{BB962C8B-B14F-4D97-AF65-F5344CB8AC3E}">
        <p14:creationId xmlns:p14="http://schemas.microsoft.com/office/powerpoint/2010/main" val="388628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s Pag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EB96B-285E-B5F7-7DA7-0BBFC049652D}"/>
              </a:ext>
            </a:extLst>
          </p:cNvPr>
          <p:cNvSpPr>
            <a:spLocks noGrp="1"/>
          </p:cNvSpPr>
          <p:nvPr>
            <p:ph type="title"/>
          </p:nvPr>
        </p:nvSpPr>
        <p:spPr>
          <a:xfrm>
            <a:off x="334963" y="365125"/>
            <a:ext cx="11522075" cy="899653"/>
          </a:xfrm>
        </p:spPr>
        <p:txBody>
          <a:bodyPr/>
          <a:lstStyle>
            <a:lvl1pPr>
              <a:defRPr>
                <a:solidFill>
                  <a:schemeClr val="accent4"/>
                </a:solidFill>
              </a:defRPr>
            </a:lvl1pPr>
          </a:lstStyle>
          <a:p>
            <a:r>
              <a:rPr lang="en-US"/>
              <a:t>Click to edit Master title style</a:t>
            </a:r>
            <a:endParaRPr lang="en-US" dirty="0"/>
          </a:p>
        </p:txBody>
      </p:sp>
      <p:sp>
        <p:nvSpPr>
          <p:cNvPr id="3" name="Footer Placeholder 2">
            <a:extLst>
              <a:ext uri="{FF2B5EF4-FFF2-40B4-BE49-F238E27FC236}">
                <a16:creationId xmlns:a16="http://schemas.microsoft.com/office/drawing/2014/main" id="{130E9399-FBF1-6B72-E666-381BAB96B184}"/>
              </a:ext>
            </a:extLst>
          </p:cNvPr>
          <p:cNvSpPr>
            <a:spLocks noGrp="1"/>
          </p:cNvSpPr>
          <p:nvPr>
            <p:ph type="ftr" sz="quarter" idx="10"/>
          </p:nvPr>
        </p:nvSpPr>
        <p:spPr/>
        <p:txBody>
          <a:bodyPr/>
          <a:lstStyle>
            <a:lvl1pPr>
              <a:defRPr b="1">
                <a:solidFill>
                  <a:schemeClr val="accent4"/>
                </a:solidFill>
              </a:defRPr>
            </a:lvl1pPr>
          </a:lstStyle>
          <a:p>
            <a:r>
              <a:rPr lang="en-US"/>
              <a:t>Abbreviation: Add text here</a:t>
            </a:r>
            <a:endParaRPr lang="en-US" dirty="0"/>
          </a:p>
        </p:txBody>
      </p:sp>
      <p:sp>
        <p:nvSpPr>
          <p:cNvPr id="4" name="Slide Number Placeholder 3">
            <a:extLst>
              <a:ext uri="{FF2B5EF4-FFF2-40B4-BE49-F238E27FC236}">
                <a16:creationId xmlns:a16="http://schemas.microsoft.com/office/drawing/2014/main" id="{6057504D-DA3D-A764-23DF-77BE0C938E8E}"/>
              </a:ext>
            </a:extLst>
          </p:cNvPr>
          <p:cNvSpPr>
            <a:spLocks noGrp="1"/>
          </p:cNvSpPr>
          <p:nvPr>
            <p:ph type="sldNum" sz="quarter" idx="11"/>
          </p:nvPr>
        </p:nvSpPr>
        <p:spPr/>
        <p:txBody>
          <a:bodyPr/>
          <a:lstStyle>
            <a:lvl1pPr>
              <a:defRPr>
                <a:solidFill>
                  <a:schemeClr val="accent4"/>
                </a:solidFill>
              </a:defRPr>
            </a:lvl1pPr>
          </a:lstStyle>
          <a:p>
            <a:fld id="{5D54BA0C-01AB-6845-BFA5-9A985E4AABD7}" type="slidenum">
              <a:rPr lang="en-US" smtClean="0"/>
              <a:pPr/>
              <a:t>‹#›</a:t>
            </a:fld>
            <a:endParaRPr lang="en-US" dirty="0"/>
          </a:p>
        </p:txBody>
      </p:sp>
      <p:sp>
        <p:nvSpPr>
          <p:cNvPr id="6" name="Text Placeholder 5">
            <a:extLst>
              <a:ext uri="{FF2B5EF4-FFF2-40B4-BE49-F238E27FC236}">
                <a16:creationId xmlns:a16="http://schemas.microsoft.com/office/drawing/2014/main" id="{7F227270-21EF-3170-A1A6-EFC85EBE7DE3}"/>
              </a:ext>
            </a:extLst>
          </p:cNvPr>
          <p:cNvSpPr>
            <a:spLocks noGrp="1"/>
          </p:cNvSpPr>
          <p:nvPr>
            <p:ph type="body" sz="quarter" idx="12" hasCustomPrompt="1"/>
          </p:nvPr>
        </p:nvSpPr>
        <p:spPr>
          <a:xfrm>
            <a:off x="334963" y="2250031"/>
            <a:ext cx="592984" cy="461799"/>
          </a:xfrm>
        </p:spPr>
        <p:txBody>
          <a:bodyPr anchor="ctr">
            <a:noAutofit/>
          </a:bodyPr>
          <a:lstStyle>
            <a:lvl1pPr marL="0" indent="0" algn="ctr">
              <a:buNone/>
              <a:defRPr sz="2800" b="1">
                <a:solidFill>
                  <a:schemeClr val="bg1">
                    <a:lumMod val="90000"/>
                  </a:schemeClr>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01</a:t>
            </a:r>
          </a:p>
        </p:txBody>
      </p:sp>
      <p:sp>
        <p:nvSpPr>
          <p:cNvPr id="11" name="Text Placeholder 10">
            <a:extLst>
              <a:ext uri="{FF2B5EF4-FFF2-40B4-BE49-F238E27FC236}">
                <a16:creationId xmlns:a16="http://schemas.microsoft.com/office/drawing/2014/main" id="{0F875C64-6736-B55A-B787-C021EEE42905}"/>
              </a:ext>
            </a:extLst>
          </p:cNvPr>
          <p:cNvSpPr>
            <a:spLocks noGrp="1"/>
          </p:cNvSpPr>
          <p:nvPr>
            <p:ph type="body" sz="quarter" idx="13"/>
          </p:nvPr>
        </p:nvSpPr>
        <p:spPr>
          <a:xfrm>
            <a:off x="334963" y="2838485"/>
            <a:ext cx="3195644" cy="461799"/>
          </a:xfrm>
        </p:spPr>
        <p:txBody>
          <a:bodyPr anchor="ctr">
            <a:noAutofit/>
          </a:bodyPr>
          <a:lstStyle>
            <a:lvl1pPr marL="0" indent="0">
              <a:buNone/>
              <a:defRPr sz="1800" b="1">
                <a:solidFill>
                  <a:schemeClr val="accent4"/>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a:t>Click to edit Master text styles</a:t>
            </a:r>
          </a:p>
        </p:txBody>
      </p:sp>
      <p:sp>
        <p:nvSpPr>
          <p:cNvPr id="13" name="Text Placeholder 5">
            <a:extLst>
              <a:ext uri="{FF2B5EF4-FFF2-40B4-BE49-F238E27FC236}">
                <a16:creationId xmlns:a16="http://schemas.microsoft.com/office/drawing/2014/main" id="{3EF9F275-6EC8-49EA-014B-364CD43AA1F8}"/>
              </a:ext>
            </a:extLst>
          </p:cNvPr>
          <p:cNvSpPr>
            <a:spLocks noGrp="1"/>
          </p:cNvSpPr>
          <p:nvPr>
            <p:ph type="body" sz="quarter" idx="15" hasCustomPrompt="1"/>
          </p:nvPr>
        </p:nvSpPr>
        <p:spPr>
          <a:xfrm>
            <a:off x="4464906" y="2249867"/>
            <a:ext cx="592455" cy="461799"/>
          </a:xfrm>
        </p:spPr>
        <p:txBody>
          <a:bodyPr anchor="ctr">
            <a:noAutofit/>
          </a:bodyPr>
          <a:lstStyle>
            <a:lvl1pPr marL="0" indent="0" algn="ctr">
              <a:buNone/>
              <a:defRPr sz="2800" b="1">
                <a:solidFill>
                  <a:schemeClr val="bg1">
                    <a:lumMod val="90000"/>
                  </a:schemeClr>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02</a:t>
            </a:r>
          </a:p>
        </p:txBody>
      </p:sp>
      <p:sp>
        <p:nvSpPr>
          <p:cNvPr id="14" name="Text Placeholder 10">
            <a:extLst>
              <a:ext uri="{FF2B5EF4-FFF2-40B4-BE49-F238E27FC236}">
                <a16:creationId xmlns:a16="http://schemas.microsoft.com/office/drawing/2014/main" id="{A7FB9599-1CBD-E4F3-E689-7EE61293CAA8}"/>
              </a:ext>
            </a:extLst>
          </p:cNvPr>
          <p:cNvSpPr>
            <a:spLocks noGrp="1"/>
          </p:cNvSpPr>
          <p:nvPr>
            <p:ph type="body" sz="quarter" idx="16"/>
          </p:nvPr>
        </p:nvSpPr>
        <p:spPr>
          <a:xfrm>
            <a:off x="4464906" y="2838485"/>
            <a:ext cx="3195644" cy="461799"/>
          </a:xfrm>
        </p:spPr>
        <p:txBody>
          <a:bodyPr anchor="ctr">
            <a:noAutofit/>
          </a:bodyPr>
          <a:lstStyle>
            <a:lvl1pPr marL="0" indent="0">
              <a:buNone/>
              <a:defRPr sz="1800" b="1">
                <a:solidFill>
                  <a:schemeClr val="accent4"/>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a:t>Click to edit Master text styles</a:t>
            </a:r>
          </a:p>
        </p:txBody>
      </p:sp>
      <p:sp>
        <p:nvSpPr>
          <p:cNvPr id="26" name="Text Placeholder 24">
            <a:extLst>
              <a:ext uri="{FF2B5EF4-FFF2-40B4-BE49-F238E27FC236}">
                <a16:creationId xmlns:a16="http://schemas.microsoft.com/office/drawing/2014/main" id="{65688014-A7B3-B54F-1558-E18FB9D2B004}"/>
              </a:ext>
            </a:extLst>
          </p:cNvPr>
          <p:cNvSpPr>
            <a:spLocks noGrp="1"/>
          </p:cNvSpPr>
          <p:nvPr>
            <p:ph type="body" sz="quarter" idx="19"/>
          </p:nvPr>
        </p:nvSpPr>
        <p:spPr>
          <a:xfrm>
            <a:off x="8584836" y="2838485"/>
            <a:ext cx="3272201" cy="461963"/>
          </a:xfrm>
        </p:spPr>
        <p:txBody>
          <a:bodyPr>
            <a:noAutofit/>
          </a:bodyPr>
          <a:lstStyle>
            <a:lvl1pPr marL="0" indent="0">
              <a:buNone/>
              <a:defRPr sz="1800" b="1">
                <a:solidFill>
                  <a:schemeClr val="accent4"/>
                </a:solidFill>
              </a:defRPr>
            </a:lvl1pPr>
          </a:lstStyle>
          <a:p>
            <a:pPr lvl="0"/>
            <a:r>
              <a:rPr lang="en-US"/>
              <a:t>Click to edit Master text styles</a:t>
            </a:r>
          </a:p>
        </p:txBody>
      </p:sp>
      <p:sp>
        <p:nvSpPr>
          <p:cNvPr id="34" name="Text Placeholder 33">
            <a:extLst>
              <a:ext uri="{FF2B5EF4-FFF2-40B4-BE49-F238E27FC236}">
                <a16:creationId xmlns:a16="http://schemas.microsoft.com/office/drawing/2014/main" id="{23EA7687-F23E-BDDB-35F3-8A3512B617B3}"/>
              </a:ext>
            </a:extLst>
          </p:cNvPr>
          <p:cNvSpPr>
            <a:spLocks noGrp="1"/>
          </p:cNvSpPr>
          <p:nvPr>
            <p:ph type="body" sz="quarter" idx="21" hasCustomPrompt="1"/>
          </p:nvPr>
        </p:nvSpPr>
        <p:spPr>
          <a:xfrm>
            <a:off x="8584834" y="2249488"/>
            <a:ext cx="592137" cy="461962"/>
          </a:xfrm>
        </p:spPr>
        <p:txBody>
          <a:bodyPr anchor="ctr">
            <a:noAutofit/>
          </a:bodyPr>
          <a:lstStyle>
            <a:lvl1pPr marL="0" indent="0" algn="ctr">
              <a:buNone/>
              <a:defRPr sz="2800" b="1">
                <a:solidFill>
                  <a:schemeClr val="bg1">
                    <a:lumMod val="90000"/>
                  </a:schemeClr>
                </a:solidFill>
              </a:defRPr>
            </a:lvl1pPr>
          </a:lstStyle>
          <a:p>
            <a:pPr lvl="0"/>
            <a:r>
              <a:rPr lang="en-US" dirty="0"/>
              <a:t>03</a:t>
            </a:r>
          </a:p>
        </p:txBody>
      </p:sp>
      <p:sp>
        <p:nvSpPr>
          <p:cNvPr id="43" name="Text Placeholder 42">
            <a:extLst>
              <a:ext uri="{FF2B5EF4-FFF2-40B4-BE49-F238E27FC236}">
                <a16:creationId xmlns:a16="http://schemas.microsoft.com/office/drawing/2014/main" id="{7C3EBA61-81F1-8900-3C85-86F51FA16B06}"/>
              </a:ext>
            </a:extLst>
          </p:cNvPr>
          <p:cNvSpPr>
            <a:spLocks noGrp="1"/>
          </p:cNvSpPr>
          <p:nvPr>
            <p:ph type="body" sz="quarter" idx="23"/>
          </p:nvPr>
        </p:nvSpPr>
        <p:spPr>
          <a:xfrm>
            <a:off x="334963" y="3565525"/>
            <a:ext cx="3195638"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4" name="Text Placeholder 42">
            <a:extLst>
              <a:ext uri="{FF2B5EF4-FFF2-40B4-BE49-F238E27FC236}">
                <a16:creationId xmlns:a16="http://schemas.microsoft.com/office/drawing/2014/main" id="{10AE0875-B481-9208-4AC1-F0C56A3FF9C9}"/>
              </a:ext>
            </a:extLst>
          </p:cNvPr>
          <p:cNvSpPr>
            <a:spLocks noGrp="1"/>
          </p:cNvSpPr>
          <p:nvPr>
            <p:ph type="body" sz="quarter" idx="24"/>
          </p:nvPr>
        </p:nvSpPr>
        <p:spPr>
          <a:xfrm>
            <a:off x="4464906" y="3565525"/>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5" name="Text Placeholder 42">
            <a:extLst>
              <a:ext uri="{FF2B5EF4-FFF2-40B4-BE49-F238E27FC236}">
                <a16:creationId xmlns:a16="http://schemas.microsoft.com/office/drawing/2014/main" id="{5E9911F3-C750-7034-D17B-47CAF7A13EB8}"/>
              </a:ext>
            </a:extLst>
          </p:cNvPr>
          <p:cNvSpPr>
            <a:spLocks noGrp="1"/>
          </p:cNvSpPr>
          <p:nvPr>
            <p:ph type="body" sz="quarter" idx="25"/>
          </p:nvPr>
        </p:nvSpPr>
        <p:spPr>
          <a:xfrm>
            <a:off x="8584836" y="3565525"/>
            <a:ext cx="3272200"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6" name="Text Placeholder 42">
            <a:extLst>
              <a:ext uri="{FF2B5EF4-FFF2-40B4-BE49-F238E27FC236}">
                <a16:creationId xmlns:a16="http://schemas.microsoft.com/office/drawing/2014/main" id="{9A3063A6-8182-3DA4-6D34-7B59A8D5E14E}"/>
              </a:ext>
            </a:extLst>
          </p:cNvPr>
          <p:cNvSpPr>
            <a:spLocks noGrp="1"/>
          </p:cNvSpPr>
          <p:nvPr>
            <p:ph type="body" sz="quarter" idx="26"/>
          </p:nvPr>
        </p:nvSpPr>
        <p:spPr>
          <a:xfrm>
            <a:off x="6328430" y="3565525"/>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53170846"/>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Section Header">
    <p:bg>
      <p:bgPr>
        <a:solidFill>
          <a:schemeClr val="tx1"/>
        </a:solidFill>
        <a:effectLst/>
      </p:bgPr>
    </p:bg>
    <p:spTree>
      <p:nvGrpSpPr>
        <p:cNvPr id="1" name=""/>
        <p:cNvGrpSpPr/>
        <p:nvPr/>
      </p:nvGrpSpPr>
      <p:grpSpPr>
        <a:xfrm>
          <a:off x="0" y="0"/>
          <a:ext cx="0" cy="0"/>
          <a:chOff x="0" y="0"/>
          <a:chExt cx="0" cy="0"/>
        </a:xfrm>
      </p:grpSpPr>
      <p:sp>
        <p:nvSpPr>
          <p:cNvPr id="4" name="Round Diagonal Corner of Rectangle 3">
            <a:extLst>
              <a:ext uri="{FF2B5EF4-FFF2-40B4-BE49-F238E27FC236}">
                <a16:creationId xmlns:a16="http://schemas.microsoft.com/office/drawing/2014/main" id="{B6C6622E-B2F0-1A67-86D8-AC059C19C1FF}"/>
              </a:ext>
            </a:extLst>
          </p:cNvPr>
          <p:cNvSpPr/>
          <p:nvPr userDrawn="1"/>
        </p:nvSpPr>
        <p:spPr>
          <a:xfrm>
            <a:off x="0" y="0"/>
            <a:ext cx="12192000" cy="6858000"/>
          </a:xfrm>
          <a:prstGeom prst="round2DiagRect">
            <a:avLst>
              <a:gd name="adj1" fmla="val 50000"/>
              <a:gd name="adj2" fmla="val 0"/>
            </a:avLst>
          </a:prstGeom>
          <a:gradFill>
            <a:gsLst>
              <a:gs pos="0">
                <a:schemeClr val="bg1"/>
              </a:gs>
              <a:gs pos="99000">
                <a:schemeClr val="bg1">
                  <a:alpha val="89577"/>
                </a:schemeClr>
              </a:gs>
            </a:gsLst>
            <a:lin ang="16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500132" y="2567528"/>
            <a:ext cx="7102998" cy="1722943"/>
          </a:xfrm>
        </p:spPr>
        <p:txBody>
          <a:bodyPr anchor="ctr">
            <a:normAutofit/>
          </a:bodyPr>
          <a:lstStyle>
            <a:lvl1pPr algn="ctr">
              <a:defRPr sz="4800">
                <a:solidFill>
                  <a:schemeClr val="tx1"/>
                </a:solidFill>
              </a:defRPr>
            </a:lvl1pPr>
          </a:lstStyle>
          <a:p>
            <a:endParaRPr lang="en-US" dirty="0"/>
          </a:p>
        </p:txBody>
      </p:sp>
      <p:cxnSp>
        <p:nvCxnSpPr>
          <p:cNvPr id="6" name="Straight Connector 5">
            <a:extLst>
              <a:ext uri="{FF2B5EF4-FFF2-40B4-BE49-F238E27FC236}">
                <a16:creationId xmlns:a16="http://schemas.microsoft.com/office/drawing/2014/main" id="{DD459475-CF15-F36F-99EB-3274C99D5EDD}"/>
              </a:ext>
            </a:extLst>
          </p:cNvPr>
          <p:cNvCxnSpPr>
            <a:cxnSpLocks/>
          </p:cNvCxnSpPr>
          <p:nvPr userDrawn="1"/>
        </p:nvCxnSpPr>
        <p:spPr>
          <a:xfrm>
            <a:off x="3356658" y="4290471"/>
            <a:ext cx="5613722" cy="0"/>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96811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ontents Page_v2">
    <p:bg>
      <p:bgPr>
        <a:solidFill>
          <a:schemeClr val="accent3"/>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6560AC64-1F67-B6CA-DD16-381F95110D09}"/>
              </a:ext>
            </a:extLst>
          </p:cNvPr>
          <p:cNvSpPr/>
          <p:nvPr/>
        </p:nvSpPr>
        <p:spPr>
          <a:xfrm>
            <a:off x="960120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24B2905-2DFC-4CD6-88B3-7DF54561CC6F}"/>
              </a:ext>
            </a:extLst>
          </p:cNvPr>
          <p:cNvSpPr/>
          <p:nvPr/>
        </p:nvSpPr>
        <p:spPr>
          <a:xfrm>
            <a:off x="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of Rectangle 6">
            <a:extLst>
              <a:ext uri="{FF2B5EF4-FFF2-40B4-BE49-F238E27FC236}">
                <a16:creationId xmlns:a16="http://schemas.microsoft.com/office/drawing/2014/main" id="{F1A78E13-04DC-643F-75F6-5A7883527607}"/>
              </a:ext>
            </a:extLst>
          </p:cNvPr>
          <p:cNvSpPr/>
          <p:nvPr/>
        </p:nvSpPr>
        <p:spPr>
          <a:xfrm flipH="1">
            <a:off x="0" y="0"/>
            <a:ext cx="11857038" cy="6858000"/>
          </a:xfrm>
          <a:prstGeom prst="round1Rect">
            <a:avLst>
              <a:gd name="adj" fmla="val 3792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6057504D-DA3D-A764-23DF-77BE0C938E8E}"/>
              </a:ext>
            </a:extLst>
          </p:cNvPr>
          <p:cNvSpPr>
            <a:spLocks noGrp="1"/>
          </p:cNvSpPr>
          <p:nvPr>
            <p:ph type="sldNum" sz="quarter" idx="11"/>
          </p:nvPr>
        </p:nvSpPr>
        <p:spPr/>
        <p:txBody>
          <a:bodyPr/>
          <a:lstStyle>
            <a:lvl1pPr>
              <a:defRPr>
                <a:solidFill>
                  <a:schemeClr val="tx1"/>
                </a:solidFill>
              </a:defRPr>
            </a:lvl1pPr>
          </a:lstStyle>
          <a:p>
            <a:fld id="{5D54BA0C-01AB-6845-BFA5-9A985E4AABD7}" type="slidenum">
              <a:rPr lang="en-US" smtClean="0"/>
              <a:pPr/>
              <a:t>‹#›</a:t>
            </a:fld>
            <a:endParaRPr lang="en-US" dirty="0"/>
          </a:p>
        </p:txBody>
      </p:sp>
      <p:sp>
        <p:nvSpPr>
          <p:cNvPr id="6" name="Text Placeholder 5">
            <a:extLst>
              <a:ext uri="{FF2B5EF4-FFF2-40B4-BE49-F238E27FC236}">
                <a16:creationId xmlns:a16="http://schemas.microsoft.com/office/drawing/2014/main" id="{7F227270-21EF-3170-A1A6-EFC85EBE7DE3}"/>
              </a:ext>
            </a:extLst>
          </p:cNvPr>
          <p:cNvSpPr>
            <a:spLocks noGrp="1"/>
          </p:cNvSpPr>
          <p:nvPr>
            <p:ph type="body" sz="quarter" idx="12" hasCustomPrompt="1"/>
          </p:nvPr>
        </p:nvSpPr>
        <p:spPr>
          <a:xfrm>
            <a:off x="2928264" y="529744"/>
            <a:ext cx="592984" cy="461799"/>
          </a:xfrm>
        </p:spPr>
        <p:txBody>
          <a:bodyPr anchor="ctr">
            <a:noAutofit/>
          </a:bodyPr>
          <a:lstStyle>
            <a:lvl1pPr marL="0" indent="0" algn="ctr">
              <a:buNone/>
              <a:defRPr sz="2800" b="1">
                <a:solidFill>
                  <a:schemeClr val="tx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01</a:t>
            </a:r>
          </a:p>
        </p:txBody>
      </p:sp>
      <p:sp>
        <p:nvSpPr>
          <p:cNvPr id="11" name="Text Placeholder 10">
            <a:extLst>
              <a:ext uri="{FF2B5EF4-FFF2-40B4-BE49-F238E27FC236}">
                <a16:creationId xmlns:a16="http://schemas.microsoft.com/office/drawing/2014/main" id="{0F875C64-6736-B55A-B787-C021EEE42905}"/>
              </a:ext>
            </a:extLst>
          </p:cNvPr>
          <p:cNvSpPr>
            <a:spLocks noGrp="1"/>
          </p:cNvSpPr>
          <p:nvPr>
            <p:ph type="body" sz="quarter" idx="13"/>
          </p:nvPr>
        </p:nvSpPr>
        <p:spPr>
          <a:xfrm>
            <a:off x="3716494" y="529744"/>
            <a:ext cx="4706193" cy="461799"/>
          </a:xfrm>
        </p:spPr>
        <p:txBody>
          <a:bodyPr anchor="ctr">
            <a:noAutofit/>
          </a:bodyPr>
          <a:lstStyle>
            <a:lvl1pPr marL="0" indent="0">
              <a:buNone/>
              <a:defRPr sz="1800" b="1">
                <a:solidFill>
                  <a:schemeClr val="accent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a:t>Click to edit Master text styles</a:t>
            </a:r>
          </a:p>
        </p:txBody>
      </p:sp>
      <p:sp>
        <p:nvSpPr>
          <p:cNvPr id="13" name="Text Placeholder 5">
            <a:extLst>
              <a:ext uri="{FF2B5EF4-FFF2-40B4-BE49-F238E27FC236}">
                <a16:creationId xmlns:a16="http://schemas.microsoft.com/office/drawing/2014/main" id="{3EF9F275-6EC8-49EA-014B-364CD43AA1F8}"/>
              </a:ext>
            </a:extLst>
          </p:cNvPr>
          <p:cNvSpPr>
            <a:spLocks noGrp="1"/>
          </p:cNvSpPr>
          <p:nvPr>
            <p:ph type="body" sz="quarter" idx="15" hasCustomPrompt="1"/>
          </p:nvPr>
        </p:nvSpPr>
        <p:spPr>
          <a:xfrm>
            <a:off x="2928264" y="2555672"/>
            <a:ext cx="592455" cy="461799"/>
          </a:xfrm>
        </p:spPr>
        <p:txBody>
          <a:bodyPr anchor="ctr">
            <a:noAutofit/>
          </a:bodyPr>
          <a:lstStyle>
            <a:lvl1pPr marL="0" indent="0" algn="ctr">
              <a:buNone/>
              <a:defRPr sz="2800" b="1">
                <a:solidFill>
                  <a:schemeClr val="tx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dirty="0"/>
              <a:t>02</a:t>
            </a:r>
          </a:p>
        </p:txBody>
      </p:sp>
      <p:sp>
        <p:nvSpPr>
          <p:cNvPr id="14" name="Text Placeholder 10">
            <a:extLst>
              <a:ext uri="{FF2B5EF4-FFF2-40B4-BE49-F238E27FC236}">
                <a16:creationId xmlns:a16="http://schemas.microsoft.com/office/drawing/2014/main" id="{A7FB9599-1CBD-E4F3-E689-7EE61293CAA8}"/>
              </a:ext>
            </a:extLst>
          </p:cNvPr>
          <p:cNvSpPr>
            <a:spLocks noGrp="1"/>
          </p:cNvSpPr>
          <p:nvPr>
            <p:ph type="body" sz="quarter" idx="16"/>
          </p:nvPr>
        </p:nvSpPr>
        <p:spPr>
          <a:xfrm>
            <a:off x="3716494" y="2555672"/>
            <a:ext cx="4706192" cy="461799"/>
          </a:xfrm>
        </p:spPr>
        <p:txBody>
          <a:bodyPr anchor="ctr">
            <a:noAutofit/>
          </a:bodyPr>
          <a:lstStyle>
            <a:lvl1pPr marL="0" indent="0">
              <a:buNone/>
              <a:defRPr sz="1800" b="1">
                <a:solidFill>
                  <a:schemeClr val="accent1"/>
                </a:solidFill>
              </a:defRPr>
            </a:lvl1pPr>
            <a:lvl2pPr marL="271463" indent="0">
              <a:buNone/>
              <a:defRPr>
                <a:solidFill>
                  <a:schemeClr val="accent4"/>
                </a:solidFill>
              </a:defRPr>
            </a:lvl2pPr>
            <a:lvl3pPr marL="534987" indent="0">
              <a:buNone/>
              <a:defRPr>
                <a:solidFill>
                  <a:schemeClr val="accent4"/>
                </a:solidFill>
              </a:defRPr>
            </a:lvl3pPr>
            <a:lvl4pPr marL="755650" indent="0">
              <a:buNone/>
              <a:defRPr>
                <a:solidFill>
                  <a:schemeClr val="accent4"/>
                </a:solidFill>
              </a:defRPr>
            </a:lvl4pPr>
            <a:lvl5pPr marL="1027112" indent="0">
              <a:buNone/>
              <a:defRPr>
                <a:solidFill>
                  <a:schemeClr val="accent4"/>
                </a:solidFill>
              </a:defRPr>
            </a:lvl5pPr>
          </a:lstStyle>
          <a:p>
            <a:pPr lvl="0"/>
            <a:r>
              <a:rPr lang="en-US"/>
              <a:t>Click to edit Master text styles</a:t>
            </a:r>
          </a:p>
        </p:txBody>
      </p:sp>
      <p:sp>
        <p:nvSpPr>
          <p:cNvPr id="26" name="Text Placeholder 24">
            <a:extLst>
              <a:ext uri="{FF2B5EF4-FFF2-40B4-BE49-F238E27FC236}">
                <a16:creationId xmlns:a16="http://schemas.microsoft.com/office/drawing/2014/main" id="{65688014-A7B3-B54F-1558-E18FB9D2B004}"/>
              </a:ext>
            </a:extLst>
          </p:cNvPr>
          <p:cNvSpPr>
            <a:spLocks noGrp="1"/>
          </p:cNvSpPr>
          <p:nvPr>
            <p:ph type="body" sz="quarter" idx="19"/>
          </p:nvPr>
        </p:nvSpPr>
        <p:spPr>
          <a:xfrm>
            <a:off x="3716494" y="4979408"/>
            <a:ext cx="4706192" cy="461963"/>
          </a:xfrm>
        </p:spPr>
        <p:txBody>
          <a:bodyPr anchor="ctr">
            <a:noAutofit/>
          </a:bodyPr>
          <a:lstStyle>
            <a:lvl1pPr marL="0" indent="0">
              <a:buNone/>
              <a:defRPr sz="1800" b="1">
                <a:solidFill>
                  <a:schemeClr val="accent1"/>
                </a:solidFill>
              </a:defRPr>
            </a:lvl1pPr>
          </a:lstStyle>
          <a:p>
            <a:pPr lvl="0"/>
            <a:r>
              <a:rPr lang="en-US"/>
              <a:t>Click to edit Master text styles</a:t>
            </a:r>
          </a:p>
        </p:txBody>
      </p:sp>
      <p:sp>
        <p:nvSpPr>
          <p:cNvPr id="34" name="Text Placeholder 33">
            <a:extLst>
              <a:ext uri="{FF2B5EF4-FFF2-40B4-BE49-F238E27FC236}">
                <a16:creationId xmlns:a16="http://schemas.microsoft.com/office/drawing/2014/main" id="{23EA7687-F23E-BDDB-35F3-8A3512B617B3}"/>
              </a:ext>
            </a:extLst>
          </p:cNvPr>
          <p:cNvSpPr>
            <a:spLocks noGrp="1"/>
          </p:cNvSpPr>
          <p:nvPr>
            <p:ph type="body" sz="quarter" idx="21" hasCustomPrompt="1"/>
          </p:nvPr>
        </p:nvSpPr>
        <p:spPr>
          <a:xfrm>
            <a:off x="2928264" y="4979739"/>
            <a:ext cx="592137" cy="461962"/>
          </a:xfrm>
        </p:spPr>
        <p:txBody>
          <a:bodyPr anchor="ctr">
            <a:noAutofit/>
          </a:bodyPr>
          <a:lstStyle>
            <a:lvl1pPr marL="0" indent="0" algn="ctr">
              <a:buNone/>
              <a:defRPr sz="2800" b="1">
                <a:solidFill>
                  <a:schemeClr val="tx1"/>
                </a:solidFill>
              </a:defRPr>
            </a:lvl1pPr>
          </a:lstStyle>
          <a:p>
            <a:pPr lvl="0"/>
            <a:r>
              <a:rPr lang="en-US" dirty="0"/>
              <a:t>03</a:t>
            </a:r>
          </a:p>
        </p:txBody>
      </p:sp>
      <p:sp>
        <p:nvSpPr>
          <p:cNvPr id="43" name="Text Placeholder 42">
            <a:extLst>
              <a:ext uri="{FF2B5EF4-FFF2-40B4-BE49-F238E27FC236}">
                <a16:creationId xmlns:a16="http://schemas.microsoft.com/office/drawing/2014/main" id="{7C3EBA61-81F1-8900-3C85-86F51FA16B06}"/>
              </a:ext>
            </a:extLst>
          </p:cNvPr>
          <p:cNvSpPr>
            <a:spLocks noGrp="1"/>
          </p:cNvSpPr>
          <p:nvPr>
            <p:ph type="body" sz="quarter" idx="23"/>
          </p:nvPr>
        </p:nvSpPr>
        <p:spPr>
          <a:xfrm>
            <a:off x="3716494" y="1240433"/>
            <a:ext cx="3082793" cy="1055106"/>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p:txBody>
      </p:sp>
      <p:sp>
        <p:nvSpPr>
          <p:cNvPr id="44" name="Text Placeholder 42">
            <a:extLst>
              <a:ext uri="{FF2B5EF4-FFF2-40B4-BE49-F238E27FC236}">
                <a16:creationId xmlns:a16="http://schemas.microsoft.com/office/drawing/2014/main" id="{10AE0875-B481-9208-4AC1-F0C56A3FF9C9}"/>
              </a:ext>
            </a:extLst>
          </p:cNvPr>
          <p:cNvSpPr>
            <a:spLocks noGrp="1"/>
          </p:cNvSpPr>
          <p:nvPr>
            <p:ph type="body" sz="quarter" idx="24"/>
          </p:nvPr>
        </p:nvSpPr>
        <p:spPr>
          <a:xfrm>
            <a:off x="3716494"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to edit Master text styles</a:t>
            </a:r>
          </a:p>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Second level</a:t>
            </a:r>
          </a:p>
        </p:txBody>
      </p:sp>
      <p:sp>
        <p:nvSpPr>
          <p:cNvPr id="45" name="Text Placeholder 42">
            <a:extLst>
              <a:ext uri="{FF2B5EF4-FFF2-40B4-BE49-F238E27FC236}">
                <a16:creationId xmlns:a16="http://schemas.microsoft.com/office/drawing/2014/main" id="{5E9911F3-C750-7034-D17B-47CAF7A13EB8}"/>
              </a:ext>
            </a:extLst>
          </p:cNvPr>
          <p:cNvSpPr>
            <a:spLocks noGrp="1"/>
          </p:cNvSpPr>
          <p:nvPr>
            <p:ph type="body" sz="quarter" idx="25"/>
          </p:nvPr>
        </p:nvSpPr>
        <p:spPr>
          <a:xfrm>
            <a:off x="3716494" y="5637357"/>
            <a:ext cx="5494423" cy="644525"/>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p:txBody>
      </p:sp>
      <p:sp>
        <p:nvSpPr>
          <p:cNvPr id="46" name="Text Placeholder 42">
            <a:extLst>
              <a:ext uri="{FF2B5EF4-FFF2-40B4-BE49-F238E27FC236}">
                <a16:creationId xmlns:a16="http://schemas.microsoft.com/office/drawing/2014/main" id="{9A3063A6-8182-3DA4-6D34-7B59A8D5E14E}"/>
              </a:ext>
            </a:extLst>
          </p:cNvPr>
          <p:cNvSpPr>
            <a:spLocks noGrp="1"/>
          </p:cNvSpPr>
          <p:nvPr>
            <p:ph type="body" sz="quarter" idx="26"/>
          </p:nvPr>
        </p:nvSpPr>
        <p:spPr>
          <a:xfrm>
            <a:off x="6328430" y="-6520322"/>
            <a:ext cx="1631094" cy="2025650"/>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4"/>
                </a:solidFill>
              </a:defRPr>
            </a:lvl1pPr>
            <a:lvl2pPr marL="271463" indent="0">
              <a:buNone/>
              <a:defRPr/>
            </a:lvl2pPr>
            <a:lvl3pPr marL="534987" indent="0">
              <a:buNone/>
              <a:defRPr/>
            </a:lvl3pPr>
            <a:lvl4pPr marL="755650" indent="0">
              <a:buNone/>
              <a:defRPr/>
            </a:lvl4pPr>
            <a:lvl5pPr marL="1027112"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a:extLst>
              <a:ext uri="{FF2B5EF4-FFF2-40B4-BE49-F238E27FC236}">
                <a16:creationId xmlns:a16="http://schemas.microsoft.com/office/drawing/2014/main" id="{A08EB96B-285E-B5F7-7DA7-0BBFC049652D}"/>
              </a:ext>
            </a:extLst>
          </p:cNvPr>
          <p:cNvSpPr>
            <a:spLocks noGrp="1"/>
          </p:cNvSpPr>
          <p:nvPr>
            <p:ph type="title" hasCustomPrompt="1"/>
          </p:nvPr>
        </p:nvSpPr>
        <p:spPr>
          <a:xfrm>
            <a:off x="334964" y="2973951"/>
            <a:ext cx="1973521" cy="903288"/>
          </a:xfrm>
        </p:spPr>
        <p:txBody>
          <a:bodyPr/>
          <a:lstStyle>
            <a:lvl1pPr>
              <a:defRPr>
                <a:solidFill>
                  <a:schemeClr val="tx1"/>
                </a:solidFill>
              </a:defRPr>
            </a:lvl1pPr>
          </a:lstStyle>
          <a:p>
            <a:r>
              <a:rPr lang="en-GB" dirty="0"/>
              <a:t>Contents</a:t>
            </a:r>
            <a:endParaRPr lang="en-US" dirty="0"/>
          </a:p>
        </p:txBody>
      </p:sp>
      <p:sp>
        <p:nvSpPr>
          <p:cNvPr id="8" name="Text Placeholder 42">
            <a:extLst>
              <a:ext uri="{FF2B5EF4-FFF2-40B4-BE49-F238E27FC236}">
                <a16:creationId xmlns:a16="http://schemas.microsoft.com/office/drawing/2014/main" id="{51C684B4-809D-A1EB-0BB3-A8E5EB49906E}"/>
              </a:ext>
            </a:extLst>
          </p:cNvPr>
          <p:cNvSpPr>
            <a:spLocks noGrp="1"/>
          </p:cNvSpPr>
          <p:nvPr>
            <p:ph type="body" sz="quarter" idx="27"/>
          </p:nvPr>
        </p:nvSpPr>
        <p:spPr>
          <a:xfrm>
            <a:off x="5455353"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to edit Master text styles</a:t>
            </a:r>
          </a:p>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Second level</a:t>
            </a:r>
          </a:p>
        </p:txBody>
      </p:sp>
      <p:sp>
        <p:nvSpPr>
          <p:cNvPr id="9" name="Text Placeholder 42">
            <a:extLst>
              <a:ext uri="{FF2B5EF4-FFF2-40B4-BE49-F238E27FC236}">
                <a16:creationId xmlns:a16="http://schemas.microsoft.com/office/drawing/2014/main" id="{8EFC2D2A-D6D6-F58D-7420-AF51F1A6E2B8}"/>
              </a:ext>
            </a:extLst>
          </p:cNvPr>
          <p:cNvSpPr>
            <a:spLocks noGrp="1"/>
          </p:cNvSpPr>
          <p:nvPr>
            <p:ph type="body" sz="quarter" idx="28"/>
          </p:nvPr>
        </p:nvSpPr>
        <p:spPr>
          <a:xfrm>
            <a:off x="7191555" y="3239158"/>
            <a:ext cx="1343934" cy="1518563"/>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accent1"/>
                </a:solidFill>
              </a:defRPr>
            </a:lvl1pPr>
            <a:lvl2pPr marL="271463" indent="0">
              <a:buNone/>
              <a:defRPr/>
            </a:lvl2pPr>
            <a:lvl3pPr marL="534987" indent="0">
              <a:buNone/>
              <a:defRPr/>
            </a:lvl3pPr>
            <a:lvl4pPr marL="755650" indent="0">
              <a:buNone/>
              <a:defRPr/>
            </a:lvl4pPr>
            <a:lvl5pPr marL="1027112" indent="0">
              <a:buNone/>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to edit Master text styles</a:t>
            </a:r>
          </a:p>
          <a:p>
            <a:pPr marL="0" marR="0" lvl="1"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Second level</a:t>
            </a:r>
          </a:p>
        </p:txBody>
      </p:sp>
      <p:sp>
        <p:nvSpPr>
          <p:cNvPr id="3" name="Rectangle 2">
            <a:extLst>
              <a:ext uri="{FF2B5EF4-FFF2-40B4-BE49-F238E27FC236}">
                <a16:creationId xmlns:a16="http://schemas.microsoft.com/office/drawing/2014/main" id="{A12E67DC-85E4-5F98-EC4F-3950BFB4F907}"/>
              </a:ext>
            </a:extLst>
          </p:cNvPr>
          <p:cNvSpPr/>
          <p:nvPr userDrawn="1"/>
        </p:nvSpPr>
        <p:spPr>
          <a:xfrm>
            <a:off x="960120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CD06722-C60E-4BD7-B0CC-4EE241FCE45F}"/>
              </a:ext>
            </a:extLst>
          </p:cNvPr>
          <p:cNvSpPr/>
          <p:nvPr userDrawn="1"/>
        </p:nvSpPr>
        <p:spPr>
          <a:xfrm>
            <a:off x="0" y="0"/>
            <a:ext cx="2593298"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of Rectangle 6">
            <a:extLst>
              <a:ext uri="{FF2B5EF4-FFF2-40B4-BE49-F238E27FC236}">
                <a16:creationId xmlns:a16="http://schemas.microsoft.com/office/drawing/2014/main" id="{AC375535-20C5-DE77-4A45-4D8DBB246FD3}"/>
              </a:ext>
            </a:extLst>
          </p:cNvPr>
          <p:cNvSpPr/>
          <p:nvPr userDrawn="1"/>
        </p:nvSpPr>
        <p:spPr>
          <a:xfrm flipH="1">
            <a:off x="0" y="0"/>
            <a:ext cx="11857038" cy="6858000"/>
          </a:xfrm>
          <a:prstGeom prst="round1Rect">
            <a:avLst>
              <a:gd name="adj" fmla="val 3792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2329002"/>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4963" y="1522800"/>
            <a:ext cx="11522075" cy="2386800"/>
          </a:xfrm>
        </p:spPr>
        <p:txBody>
          <a:bodyPr anchor="ctr">
            <a:normAutofit/>
          </a:bodyPr>
          <a:lstStyle>
            <a:lvl1pPr>
              <a:defRPr sz="480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963" y="4589463"/>
            <a:ext cx="11522075" cy="960311"/>
          </a:xfrm>
        </p:spPr>
        <p:txBody>
          <a:bodyPr/>
          <a:lstStyle>
            <a:lvl1pPr marL="0" indent="0">
              <a:buNone/>
              <a:defRPr sz="2400">
                <a:solidFill>
                  <a:schemeClr val="accent4"/>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b="1">
                <a:solidFill>
                  <a:schemeClr val="accent4"/>
                </a:solidFill>
              </a:defRPr>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lvl1pPr>
              <a:defRPr>
                <a:solidFill>
                  <a:schemeClr val="accent4"/>
                </a:solidFill>
              </a:defRPr>
            </a:lvl1pPr>
          </a:lstStyle>
          <a:p>
            <a:fld id="{5D54BA0C-01AB-6845-BFA5-9A985E4AABD7}" type="slidenum">
              <a:rPr lang="en-US" smtClean="0"/>
              <a:pPr/>
              <a:t>‹#›</a:t>
            </a:fld>
            <a:endParaRPr lang="en-US"/>
          </a:p>
        </p:txBody>
      </p:sp>
      <p:cxnSp>
        <p:nvCxnSpPr>
          <p:cNvPr id="7" name="Straight Connector 6">
            <a:extLst>
              <a:ext uri="{FF2B5EF4-FFF2-40B4-BE49-F238E27FC236}">
                <a16:creationId xmlns:a16="http://schemas.microsoft.com/office/drawing/2014/main" id="{CDC54279-64EE-AEC8-67D8-54E6F286CE61}"/>
              </a:ext>
            </a:extLst>
          </p:cNvPr>
          <p:cNvCxnSpPr/>
          <p:nvPr/>
        </p:nvCxnSpPr>
        <p:spPr>
          <a:xfrm>
            <a:off x="334963" y="4225272"/>
            <a:ext cx="11522075" cy="0"/>
          </a:xfrm>
          <a:prstGeom prst="line">
            <a:avLst/>
          </a:prstGeom>
          <a:ln w="12700">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4" name="Straight Connector 3">
            <a:extLst>
              <a:ext uri="{FF2B5EF4-FFF2-40B4-BE49-F238E27FC236}">
                <a16:creationId xmlns:a16="http://schemas.microsoft.com/office/drawing/2014/main" id="{3B4227D0-DE61-0921-4B9E-EB3644F231E8}"/>
              </a:ext>
            </a:extLst>
          </p:cNvPr>
          <p:cNvCxnSpPr/>
          <p:nvPr userDrawn="1"/>
        </p:nvCxnSpPr>
        <p:spPr>
          <a:xfrm>
            <a:off x="334963" y="4225272"/>
            <a:ext cx="11522075" cy="0"/>
          </a:xfrm>
          <a:prstGeom prst="line">
            <a:avLst/>
          </a:prstGeom>
          <a:ln w="12700">
            <a:solidFill>
              <a:schemeClr val="accent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64798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p:bg>
      <p:bgPr>
        <a:solidFill>
          <a:schemeClr val="bg1">
            <a:alpha val="2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34963" y="1529697"/>
            <a:ext cx="11522075" cy="40905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cxnSp>
        <p:nvCxnSpPr>
          <p:cNvPr id="7" name="Straight Connector 6">
            <a:extLst>
              <a:ext uri="{FF2B5EF4-FFF2-40B4-BE49-F238E27FC236}">
                <a16:creationId xmlns:a16="http://schemas.microsoft.com/office/drawing/2014/main" id="{39A35299-38D2-D4C1-A708-23CAE03051A0}"/>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cxnSp>
        <p:nvCxnSpPr>
          <p:cNvPr id="4" name="Straight Connector 3">
            <a:extLst>
              <a:ext uri="{FF2B5EF4-FFF2-40B4-BE49-F238E27FC236}">
                <a16:creationId xmlns:a16="http://schemas.microsoft.com/office/drawing/2014/main" id="{18913F33-77FF-3813-016E-C62EC2CA9A1A}"/>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7339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Slide_Risk Assessment">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p:nvSpPr>
        <p:spPr>
          <a:xfrm>
            <a:off x="8783638" y="554038"/>
            <a:ext cx="3073398" cy="442912"/>
          </a:xfrm>
          <a:prstGeom prst="roundRect">
            <a:avLst>
              <a:gd name="adj" fmla="val 50000"/>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US"/>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tx2"/>
                </a:solidFill>
              </a:defRPr>
            </a:lvl1pPr>
          </a:lstStyle>
          <a:p>
            <a:pPr lvl="0"/>
            <a:r>
              <a:rPr lang="en-US" dirty="0"/>
              <a:t>Risk Assessment</a:t>
            </a:r>
          </a:p>
        </p:txBody>
      </p:sp>
      <p:cxnSp>
        <p:nvCxnSpPr>
          <p:cNvPr id="17" name="Straight Connector 16">
            <a:extLst>
              <a:ext uri="{FF2B5EF4-FFF2-40B4-BE49-F238E27FC236}">
                <a16:creationId xmlns:a16="http://schemas.microsoft.com/office/drawing/2014/main" id="{2ABCD7CF-75A3-421F-FE69-8B22EA8C6C45}"/>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22">
            <a:extLst>
              <a:ext uri="{FF2B5EF4-FFF2-40B4-BE49-F238E27FC236}">
                <a16:creationId xmlns:a16="http://schemas.microsoft.com/office/drawing/2014/main" id="{2BBBE3CF-3FEC-2788-E436-DC0CF552D74D}"/>
              </a:ext>
            </a:extLst>
          </p:cNvPr>
          <p:cNvSpPr/>
          <p:nvPr userDrawn="1"/>
        </p:nvSpPr>
        <p:spPr>
          <a:xfrm>
            <a:off x="8783638" y="554038"/>
            <a:ext cx="3073398" cy="442912"/>
          </a:xfrm>
          <a:prstGeom prst="roundRect">
            <a:avLst>
              <a:gd name="adj" fmla="val 50000"/>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20">
            <a:extLst>
              <a:ext uri="{FF2B5EF4-FFF2-40B4-BE49-F238E27FC236}">
                <a16:creationId xmlns:a16="http://schemas.microsoft.com/office/drawing/2014/main" id="{1D097475-E6F0-C227-D932-FF5121B9C5C6}"/>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B5F2D6EA-6298-979A-F8E7-434A8B560277}"/>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0" name="Graphic 9">
            <a:extLst>
              <a:ext uri="{FF2B5EF4-FFF2-40B4-BE49-F238E27FC236}">
                <a16:creationId xmlns:a16="http://schemas.microsoft.com/office/drawing/2014/main" id="{BDA11CBD-0BF0-3322-3A27-C1CD10BBEC2E}"/>
              </a:ext>
            </a:extLst>
          </p:cNvPr>
          <p:cNvPicPr>
            <a:picLocks noChangeAspect="1"/>
          </p:cNvPicPr>
          <p:nvPr userDrawn="1"/>
        </p:nvPicPr>
        <p:blipFill>
          <a:blip r:embed="rId2">
            <a:extLst>
              <a:ext uri="{96DAC541-7B7A-43D3-8B79-37D633B846F1}">
                <asvg:svgBlip xmlns:asvg="http://schemas.microsoft.com/office/drawing/2016/SVG/main" r:embed="rId4"/>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268277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Content Slide_Treatment Optimization">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p:nvSpPr>
        <p:spPr>
          <a:xfrm>
            <a:off x="8783638" y="554038"/>
            <a:ext cx="3073398" cy="442912"/>
          </a:xfrm>
          <a:prstGeom prst="roundRect">
            <a:avLst>
              <a:gd name="adj" fmla="val 50000"/>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US"/>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54038"/>
            <a:ext cx="3073400" cy="442912"/>
          </a:xfrm>
          <a:noFill/>
        </p:spPr>
        <p:txBody>
          <a:bodyPr anchor="ctr">
            <a:normAutofit/>
          </a:bodyPr>
          <a:lstStyle>
            <a:lvl1pPr marL="0" indent="0" algn="ctr">
              <a:buNone/>
              <a:defRPr sz="1600" b="1">
                <a:solidFill>
                  <a:schemeClr val="tx2"/>
                </a:solidFill>
              </a:defRPr>
            </a:lvl1pPr>
          </a:lstStyle>
          <a:p>
            <a:pPr lvl="0"/>
            <a:r>
              <a:rPr lang="en-US" dirty="0"/>
              <a:t>Treatment </a:t>
            </a:r>
            <a:r>
              <a:rPr lang="en-US" dirty="0" err="1"/>
              <a:t>Optimisation</a:t>
            </a:r>
            <a:endParaRPr lang="en-US" dirty="0"/>
          </a:p>
        </p:txBody>
      </p:sp>
      <p:cxnSp>
        <p:nvCxnSpPr>
          <p:cNvPr id="17" name="Straight Connector 16">
            <a:extLst>
              <a:ext uri="{FF2B5EF4-FFF2-40B4-BE49-F238E27FC236}">
                <a16:creationId xmlns:a16="http://schemas.microsoft.com/office/drawing/2014/main" id="{2ABCD7CF-75A3-421F-FE69-8B22EA8C6C45}"/>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22">
            <a:extLst>
              <a:ext uri="{FF2B5EF4-FFF2-40B4-BE49-F238E27FC236}">
                <a16:creationId xmlns:a16="http://schemas.microsoft.com/office/drawing/2014/main" id="{14EDB0BE-2B9A-2D25-62D0-F54CE8F01B3A}"/>
              </a:ext>
            </a:extLst>
          </p:cNvPr>
          <p:cNvSpPr/>
          <p:nvPr userDrawn="1"/>
        </p:nvSpPr>
        <p:spPr>
          <a:xfrm>
            <a:off x="8783638" y="554038"/>
            <a:ext cx="3073398" cy="442912"/>
          </a:xfrm>
          <a:prstGeom prst="roundRect">
            <a:avLst>
              <a:gd name="adj" fmla="val 50000"/>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20">
            <a:extLst>
              <a:ext uri="{FF2B5EF4-FFF2-40B4-BE49-F238E27FC236}">
                <a16:creationId xmlns:a16="http://schemas.microsoft.com/office/drawing/2014/main" id="{976FA711-2A16-FECA-C7A3-86099A13700A}"/>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FDDE0E1F-3248-1980-029F-6645A91BB30A}"/>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0" name="Graphic 9">
            <a:extLst>
              <a:ext uri="{FF2B5EF4-FFF2-40B4-BE49-F238E27FC236}">
                <a16:creationId xmlns:a16="http://schemas.microsoft.com/office/drawing/2014/main" id="{6B74C269-00B1-0145-99A7-0EA86CF3F35B}"/>
              </a:ext>
            </a:extLst>
          </p:cNvPr>
          <p:cNvPicPr>
            <a:picLocks noChangeAspect="1"/>
          </p:cNvPicPr>
          <p:nvPr userDrawn="1"/>
        </p:nvPicPr>
        <p:blipFill>
          <a:blip r:embed="rId2">
            <a:extLst>
              <a:ext uri="{96DAC541-7B7A-43D3-8B79-37D633B846F1}">
                <asvg:svgBlip xmlns:asvg="http://schemas.microsoft.com/office/drawing/2016/SVG/main" r:embed="rId4"/>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379293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Content Slide_Symptoms Tracking &amp; Treatment Adjustment">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p:nvSpPr>
        <p:spPr>
          <a:xfrm>
            <a:off x="8783638" y="517846"/>
            <a:ext cx="3073398" cy="566301"/>
          </a:xfrm>
          <a:prstGeom prst="roundRect">
            <a:avLst>
              <a:gd name="adj" fmla="val 50000"/>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US"/>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17845"/>
            <a:ext cx="3073400" cy="566301"/>
          </a:xfrm>
          <a:noFill/>
        </p:spPr>
        <p:txBody>
          <a:bodyPr anchor="ctr">
            <a:normAutofit/>
          </a:bodyPr>
          <a:lstStyle>
            <a:lvl1pPr marL="0" indent="0" algn="ctr">
              <a:buNone/>
              <a:defRPr sz="1600" b="1">
                <a:solidFill>
                  <a:schemeClr val="accent1"/>
                </a:solidFill>
              </a:defRPr>
            </a:lvl1pPr>
          </a:lstStyle>
          <a:p>
            <a:pPr lvl="0"/>
            <a:r>
              <a:rPr lang="en-US" dirty="0"/>
              <a:t>Symptom Tracking and Treatment Adjustment</a:t>
            </a:r>
          </a:p>
        </p:txBody>
      </p:sp>
      <p:cxnSp>
        <p:nvCxnSpPr>
          <p:cNvPr id="17" name="Straight Connector 16">
            <a:extLst>
              <a:ext uri="{FF2B5EF4-FFF2-40B4-BE49-F238E27FC236}">
                <a16:creationId xmlns:a16="http://schemas.microsoft.com/office/drawing/2014/main" id="{2ABCD7CF-75A3-421F-FE69-8B22EA8C6C45}"/>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22">
            <a:extLst>
              <a:ext uri="{FF2B5EF4-FFF2-40B4-BE49-F238E27FC236}">
                <a16:creationId xmlns:a16="http://schemas.microsoft.com/office/drawing/2014/main" id="{4832632E-8CED-E2FD-A59D-364A2307E8BA}"/>
              </a:ext>
            </a:extLst>
          </p:cNvPr>
          <p:cNvSpPr/>
          <p:nvPr userDrawn="1"/>
        </p:nvSpPr>
        <p:spPr>
          <a:xfrm>
            <a:off x="8783638" y="517846"/>
            <a:ext cx="3073398" cy="566301"/>
          </a:xfrm>
          <a:prstGeom prst="roundRect">
            <a:avLst>
              <a:gd name="adj" fmla="val 50000"/>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20">
            <a:extLst>
              <a:ext uri="{FF2B5EF4-FFF2-40B4-BE49-F238E27FC236}">
                <a16:creationId xmlns:a16="http://schemas.microsoft.com/office/drawing/2014/main" id="{9097BC08-9082-5337-0BCE-7A1A9B3F560A}"/>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AE78F4E0-042D-0299-1D5D-1DEC2CADC1D1}"/>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0" name="Graphic 9">
            <a:extLst>
              <a:ext uri="{FF2B5EF4-FFF2-40B4-BE49-F238E27FC236}">
                <a16:creationId xmlns:a16="http://schemas.microsoft.com/office/drawing/2014/main" id="{73BE1F16-6D31-5A47-0394-F092ADD10FBC}"/>
              </a:ext>
            </a:extLst>
          </p:cNvPr>
          <p:cNvPicPr>
            <a:picLocks noChangeAspect="1"/>
          </p:cNvPicPr>
          <p:nvPr userDrawn="1"/>
        </p:nvPicPr>
        <p:blipFill>
          <a:blip r:embed="rId2">
            <a:extLst>
              <a:ext uri="{96DAC541-7B7A-43D3-8B79-37D633B846F1}">
                <asvg:svgBlip xmlns:asvg="http://schemas.microsoft.com/office/drawing/2016/SVG/main" r:embed="rId4"/>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381640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_Content Slide_Pt Educ &amp; Resources">
    <p:spTree>
      <p:nvGrpSpPr>
        <p:cNvPr id="1" name=""/>
        <p:cNvGrpSpPr/>
        <p:nvPr/>
      </p:nvGrpSpPr>
      <p:grpSpPr>
        <a:xfrm>
          <a:off x="0" y="0"/>
          <a:ext cx="0" cy="0"/>
          <a:chOff x="0" y="0"/>
          <a:chExt cx="0" cy="0"/>
        </a:xfrm>
      </p:grpSpPr>
      <p:sp>
        <p:nvSpPr>
          <p:cNvPr id="23" name="Rounded Rectangle 22">
            <a:extLst>
              <a:ext uri="{FF2B5EF4-FFF2-40B4-BE49-F238E27FC236}">
                <a16:creationId xmlns:a16="http://schemas.microsoft.com/office/drawing/2014/main" id="{5438DFA9-1242-1DE9-27AA-2E0DDFEEF78B}"/>
              </a:ext>
            </a:extLst>
          </p:cNvPr>
          <p:cNvSpPr/>
          <p:nvPr/>
        </p:nvSpPr>
        <p:spPr>
          <a:xfrm>
            <a:off x="8783638" y="517846"/>
            <a:ext cx="3073398" cy="566301"/>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C5F743C9-1D4C-CC52-972E-3F3CF39B98D2}"/>
              </a:ext>
            </a:extLst>
          </p:cNvPr>
          <p:cNvSpPr/>
          <p:nvPr/>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963" y="365125"/>
            <a:ext cx="7925459" cy="899653"/>
          </a:xfrm>
        </p:spPr>
        <p:txBody>
          <a:bodyPr/>
          <a:lstStyle/>
          <a:p>
            <a:r>
              <a:rPr lang="en-US"/>
              <a:t>Click to edit Master title style</a:t>
            </a:r>
            <a:endParaRPr lang="en-US" dirty="0"/>
          </a:p>
        </p:txBody>
      </p:sp>
      <p:sp>
        <p:nvSpPr>
          <p:cNvPr id="3" name="Content Placeholder 2"/>
          <p:cNvSpPr>
            <a:spLocks noGrp="1"/>
          </p:cNvSpPr>
          <p:nvPr>
            <p:ph idx="1"/>
          </p:nvPr>
        </p:nvSpPr>
        <p:spPr>
          <a:xfrm>
            <a:off x="334963" y="2958150"/>
            <a:ext cx="11522075" cy="2704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b="1"/>
            </a:lvl1pPr>
          </a:lstStyle>
          <a:p>
            <a:r>
              <a:rPr lang="en-US"/>
              <a:t>Abbreviation: Add text here</a:t>
            </a:r>
            <a:endParaRPr lang="en-US" dirty="0"/>
          </a:p>
        </p:txBody>
      </p:sp>
      <p:sp>
        <p:nvSpPr>
          <p:cNvPr id="6" name="Slide Number Placeholder 5"/>
          <p:cNvSpPr>
            <a:spLocks noGrp="1"/>
          </p:cNvSpPr>
          <p:nvPr>
            <p:ph type="sldNum" sz="quarter" idx="12"/>
          </p:nvPr>
        </p:nvSpPr>
        <p:spPr/>
        <p:txBody>
          <a:bodyPr/>
          <a:lstStyle/>
          <a:p>
            <a:fld id="{5D54BA0C-01AB-6845-BFA5-9A985E4AABD7}" type="slidenum">
              <a:rPr lang="en-US" smtClean="0"/>
              <a:t>‹#›</a:t>
            </a:fld>
            <a:endParaRPr lang="en-US"/>
          </a:p>
        </p:txBody>
      </p:sp>
      <p:sp>
        <p:nvSpPr>
          <p:cNvPr id="8" name="Text Placeholder 7">
            <a:extLst>
              <a:ext uri="{FF2B5EF4-FFF2-40B4-BE49-F238E27FC236}">
                <a16:creationId xmlns:a16="http://schemas.microsoft.com/office/drawing/2014/main" id="{0A392F94-A7B7-CCE1-8ECC-86E940B1773D}"/>
              </a:ext>
            </a:extLst>
          </p:cNvPr>
          <p:cNvSpPr>
            <a:spLocks noGrp="1"/>
          </p:cNvSpPr>
          <p:nvPr>
            <p:ph type="body" sz="quarter" idx="13"/>
          </p:nvPr>
        </p:nvSpPr>
        <p:spPr>
          <a:xfrm>
            <a:off x="1403683" y="1520825"/>
            <a:ext cx="10453353" cy="1036839"/>
          </a:xfrm>
        </p:spPr>
        <p:txBody>
          <a:bodyPr anchor="ctr">
            <a:normAutofit/>
          </a:bodyPr>
          <a:lstStyle>
            <a:lvl1pPr marL="0" indent="0">
              <a:buNone/>
              <a:defRPr sz="1800" b="1">
                <a:solidFill>
                  <a:schemeClr val="accent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816D4E09-8320-A3A0-D0E1-8D3665C6ACA4}"/>
              </a:ext>
            </a:extLst>
          </p:cNvPr>
          <p:cNvSpPr>
            <a:spLocks noGrp="1"/>
          </p:cNvSpPr>
          <p:nvPr>
            <p:ph sz="quarter" idx="14" hasCustomPrompt="1"/>
          </p:nvPr>
        </p:nvSpPr>
        <p:spPr>
          <a:xfrm>
            <a:off x="8783638" y="517846"/>
            <a:ext cx="3073400" cy="566301"/>
          </a:xfrm>
          <a:noFill/>
        </p:spPr>
        <p:txBody>
          <a:bodyPr anchor="ctr">
            <a:normAutofit/>
          </a:bodyPr>
          <a:lstStyle>
            <a:lvl1pPr marL="0" indent="0" algn="ctr">
              <a:buNone/>
              <a:defRPr sz="1600" b="1">
                <a:solidFill>
                  <a:schemeClr val="accent4"/>
                </a:solidFill>
              </a:defRPr>
            </a:lvl1pPr>
          </a:lstStyle>
          <a:p>
            <a:pPr lvl="0"/>
            <a:r>
              <a:rPr lang="en-US" dirty="0"/>
              <a:t>Patient Education and Resources</a:t>
            </a:r>
          </a:p>
        </p:txBody>
      </p:sp>
      <p:cxnSp>
        <p:nvCxnSpPr>
          <p:cNvPr id="17" name="Straight Connector 16">
            <a:extLst>
              <a:ext uri="{FF2B5EF4-FFF2-40B4-BE49-F238E27FC236}">
                <a16:creationId xmlns:a16="http://schemas.microsoft.com/office/drawing/2014/main" id="{2ABCD7CF-75A3-421F-FE69-8B22EA8C6C45}"/>
              </a:ext>
            </a:extLst>
          </p:cNvPr>
          <p:cNvCxnSpPr/>
          <p:nvPr/>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20" name="Graphic 19">
            <a:extLst>
              <a:ext uri="{FF2B5EF4-FFF2-40B4-BE49-F238E27FC236}">
                <a16:creationId xmlns:a16="http://schemas.microsoft.com/office/drawing/2014/main" id="{5B4ABDA9-8660-6630-FD0D-AF245FC44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30" y="1655058"/>
            <a:ext cx="544926" cy="544926"/>
          </a:xfrm>
          <a:prstGeom prst="rect">
            <a:avLst/>
          </a:prstGeom>
        </p:spPr>
      </p:pic>
      <p:sp>
        <p:nvSpPr>
          <p:cNvPr id="4" name="Rounded Rectangle 22">
            <a:extLst>
              <a:ext uri="{FF2B5EF4-FFF2-40B4-BE49-F238E27FC236}">
                <a16:creationId xmlns:a16="http://schemas.microsoft.com/office/drawing/2014/main" id="{26996E69-77F8-5F28-F168-C1C276ED6759}"/>
              </a:ext>
            </a:extLst>
          </p:cNvPr>
          <p:cNvSpPr/>
          <p:nvPr userDrawn="1"/>
        </p:nvSpPr>
        <p:spPr>
          <a:xfrm>
            <a:off x="8783638" y="517846"/>
            <a:ext cx="3073398" cy="566301"/>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20">
            <a:extLst>
              <a:ext uri="{FF2B5EF4-FFF2-40B4-BE49-F238E27FC236}">
                <a16:creationId xmlns:a16="http://schemas.microsoft.com/office/drawing/2014/main" id="{CCD35786-A123-D148-E2CA-0AC4B2B72C6B}"/>
              </a:ext>
            </a:extLst>
          </p:cNvPr>
          <p:cNvSpPr/>
          <p:nvPr userDrawn="1"/>
        </p:nvSpPr>
        <p:spPr>
          <a:xfrm>
            <a:off x="334963" y="1520825"/>
            <a:ext cx="954191" cy="1036839"/>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3D674F3A-3A99-C362-1C05-3114B44900DA}"/>
              </a:ext>
            </a:extLst>
          </p:cNvPr>
          <p:cNvCxnSpPr/>
          <p:nvPr userDrawn="1"/>
        </p:nvCxnSpPr>
        <p:spPr>
          <a:xfrm>
            <a:off x="334963" y="5872399"/>
            <a:ext cx="11522075" cy="0"/>
          </a:xfrm>
          <a:prstGeom prst="line">
            <a:avLst/>
          </a:prstGeom>
          <a:ln w="12700"/>
        </p:spPr>
        <p:style>
          <a:lnRef idx="2">
            <a:schemeClr val="accent1"/>
          </a:lnRef>
          <a:fillRef idx="0">
            <a:schemeClr val="accent1"/>
          </a:fillRef>
          <a:effectRef idx="1">
            <a:schemeClr val="accent1"/>
          </a:effectRef>
          <a:fontRef idx="minor">
            <a:schemeClr val="tx1"/>
          </a:fontRef>
        </p:style>
      </p:cxnSp>
      <p:pic>
        <p:nvPicPr>
          <p:cNvPr id="10" name="Graphic 9">
            <a:extLst>
              <a:ext uri="{FF2B5EF4-FFF2-40B4-BE49-F238E27FC236}">
                <a16:creationId xmlns:a16="http://schemas.microsoft.com/office/drawing/2014/main" id="{25FB8F3D-8467-741C-E309-8C103831F32B}"/>
              </a:ext>
            </a:extLst>
          </p:cNvPr>
          <p:cNvPicPr>
            <a:picLocks noChangeAspect="1"/>
          </p:cNvPicPr>
          <p:nvPr userDrawn="1"/>
        </p:nvPicPr>
        <p:blipFill>
          <a:blip r:embed="rId2">
            <a:extLst>
              <a:ext uri="{96DAC541-7B7A-43D3-8B79-37D633B846F1}">
                <asvg:svgBlip xmlns:asvg="http://schemas.microsoft.com/office/drawing/2016/SVG/main" r:embed="rId4"/>
              </a:ext>
            </a:extLst>
          </a:blip>
          <a:stretch>
            <a:fillRect/>
          </a:stretch>
        </p:blipFill>
        <p:spPr>
          <a:xfrm>
            <a:off x="529030" y="1655058"/>
            <a:ext cx="544926" cy="544926"/>
          </a:xfrm>
          <a:prstGeom prst="rect">
            <a:avLst/>
          </a:prstGeom>
        </p:spPr>
      </p:pic>
    </p:spTree>
    <p:extLst>
      <p:ext uri="{BB962C8B-B14F-4D97-AF65-F5344CB8AC3E}">
        <p14:creationId xmlns:p14="http://schemas.microsoft.com/office/powerpoint/2010/main" val="3403232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963" y="365125"/>
            <a:ext cx="11522075" cy="8996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4963" y="1529697"/>
            <a:ext cx="11522075" cy="38871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34963" y="6124575"/>
            <a:ext cx="9765858" cy="365125"/>
          </a:xfrm>
          <a:prstGeom prst="rect">
            <a:avLst/>
          </a:prstGeom>
        </p:spPr>
        <p:txBody>
          <a:bodyPr vert="horz" lIns="91440" tIns="45720" rIns="91440" bIns="45720" rtlCol="0" anchor="ctr"/>
          <a:lstStyle>
            <a:lvl1pPr algn="l">
              <a:defRPr sz="800" b="1">
                <a:solidFill>
                  <a:schemeClr val="accent5"/>
                </a:solidFill>
                <a:latin typeface="Helvetica" pitchFamily="2" charset="0"/>
              </a:defRPr>
            </a:lvl1pPr>
          </a:lstStyle>
          <a:p>
            <a:r>
              <a:rPr lang="en-US"/>
              <a:t>Abbreviation: Add text here</a:t>
            </a:r>
            <a:endParaRPr lang="en-US" b="0" dirty="0"/>
          </a:p>
        </p:txBody>
      </p:sp>
      <p:sp>
        <p:nvSpPr>
          <p:cNvPr id="6" name="Slide Number Placeholder 5"/>
          <p:cNvSpPr>
            <a:spLocks noGrp="1"/>
          </p:cNvSpPr>
          <p:nvPr>
            <p:ph type="sldNum" sz="quarter" idx="4"/>
          </p:nvPr>
        </p:nvSpPr>
        <p:spPr>
          <a:xfrm>
            <a:off x="10420538" y="6124575"/>
            <a:ext cx="1436499" cy="365125"/>
          </a:xfrm>
          <a:prstGeom prst="rect">
            <a:avLst/>
          </a:prstGeom>
        </p:spPr>
        <p:txBody>
          <a:bodyPr vert="horz" lIns="91440" tIns="45720" rIns="91440" bIns="45720" rtlCol="0" anchor="ctr"/>
          <a:lstStyle>
            <a:lvl1pPr algn="r">
              <a:defRPr sz="800" b="1" i="0">
                <a:solidFill>
                  <a:schemeClr val="tx1">
                    <a:shade val="82000"/>
                  </a:schemeClr>
                </a:solidFill>
                <a:latin typeface="Helvetica" pitchFamily="2" charset="0"/>
              </a:defRPr>
            </a:lvl1pPr>
          </a:lstStyle>
          <a:p>
            <a:fld id="{5D54BA0C-01AB-6845-BFA5-9A985E4AABD7}" type="slidenum">
              <a:rPr lang="en-US" smtClean="0"/>
              <a:pPr/>
              <a:t>‹#›</a:t>
            </a:fld>
            <a:endParaRPr lang="en-US" dirty="0"/>
          </a:p>
        </p:txBody>
      </p:sp>
    </p:spTree>
    <p:extLst>
      <p:ext uri="{BB962C8B-B14F-4D97-AF65-F5344CB8AC3E}">
        <p14:creationId xmlns:p14="http://schemas.microsoft.com/office/powerpoint/2010/main" val="188770828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64" r:id="rId13"/>
    <p:sldLayoutId id="2147483672" r:id="rId14"/>
    <p:sldLayoutId id="2147483665" r:id="rId15"/>
    <p:sldLayoutId id="2147483666" r:id="rId16"/>
    <p:sldLayoutId id="2147483667" r:id="rId17"/>
    <p:sldLayoutId id="2147483668" r:id="rId18"/>
    <p:sldLayoutId id="2147483669" r:id="rId19"/>
    <p:sldLayoutId id="2147483671" r:id="rId20"/>
  </p:sldLayoutIdLst>
  <p:hf hdr="0" dt="0"/>
  <p:txStyles>
    <p:titleStyle>
      <a:lvl1pPr algn="l" defTabSz="914400" rtl="0" eaLnBrk="1" latinLnBrk="0" hangingPunct="1">
        <a:lnSpc>
          <a:spcPct val="90000"/>
        </a:lnSpc>
        <a:spcBef>
          <a:spcPct val="0"/>
        </a:spcBef>
        <a:buNone/>
        <a:defRPr sz="3200" b="1"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accent1"/>
          </a:solidFill>
          <a:latin typeface="Helvetica" pitchFamily="2" charset="0"/>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pos="211" userDrawn="1">
          <p15:clr>
            <a:srgbClr val="F26B43"/>
          </p15:clr>
        </p15:guide>
        <p15:guide id="8" pos="7469" userDrawn="1">
          <p15:clr>
            <a:srgbClr val="F26B43"/>
          </p15:clr>
        </p15:guide>
        <p15:guide id="9" orient="horz" pos="232" userDrawn="1">
          <p15:clr>
            <a:srgbClr val="F26B43"/>
          </p15:clr>
        </p15:guide>
        <p15:guide id="10" orient="horz" pos="4088" userDrawn="1">
          <p15:clr>
            <a:srgbClr val="F26B43"/>
          </p15:clr>
        </p15:guide>
        <p15:guide id="11" orient="horz" pos="958" userDrawn="1">
          <p15:clr>
            <a:srgbClr val="F26B43"/>
          </p15:clr>
        </p15:guide>
        <p15:guide id="12" orient="horz" pos="79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mascc.org/resources/assessment-tools/mascc-antiemesis-tool-mat/" TargetMode="External"/><Relationship Id="rId7" Type="http://schemas.openxmlformats.org/officeDocument/2006/relationships/image" Target="../media/image11.svg"/><Relationship Id="rId2" Type="http://schemas.openxmlformats.org/officeDocument/2006/relationships/hyperlink" Target="https://www.riskcinv.org/#/"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slide" Target="slide12.xml"/><Relationship Id="rId7" Type="http://schemas.openxmlformats.org/officeDocument/2006/relationships/image" Target="../media/image11.sv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16.png"/><Relationship Id="rId4" Type="http://schemas.openxmlformats.org/officeDocument/2006/relationships/hyperlink" Target="https://mascc.org/resources/mascc-guidelines/?refer=antiemetics-study-group"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publications.cancerresearchuk.org/products/your-cancer-treatment-record" TargetMode="External"/><Relationship Id="rId2" Type="http://schemas.openxmlformats.org/officeDocument/2006/relationships/slide" Target="slide21.xml"/><Relationship Id="rId1" Type="http://schemas.openxmlformats.org/officeDocument/2006/relationships/slideLayout" Target="../slideLayouts/slideLayout8.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s://www.chemosicknessprevention.com/resources-2/" TargetMode="External"/><Relationship Id="rId1" Type="http://schemas.openxmlformats.org/officeDocument/2006/relationships/slideLayout" Target="../slideLayouts/slideLayout9.xml"/><Relationship Id="rId5" Type="http://schemas.openxmlformats.org/officeDocument/2006/relationships/image" Target="../media/image22.svg"/><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www.ukons.org/site/assets/files/1224/ukons_triage_toolkit_v3_final.pdf" TargetMode="External"/><Relationship Id="rId1" Type="http://schemas.openxmlformats.org/officeDocument/2006/relationships/slideLayout" Target="../slideLayouts/slideLayout9.xml"/><Relationship Id="rId5" Type="http://schemas.openxmlformats.org/officeDocument/2006/relationships/image" Target="../media/image23.png"/><Relationship Id="rId4" Type="http://schemas.openxmlformats.org/officeDocument/2006/relationships/image" Target="../media/image22.svg"/></Relationships>
</file>

<file path=ppt/slides/_rels/slide22.xml.rels><?xml version="1.0" encoding="UTF-8" standalone="yes"?>
<Relationships xmlns="http://schemas.openxmlformats.org/package/2006/relationships"><Relationship Id="rId3" Type="http://schemas.openxmlformats.org/officeDocument/2006/relationships/hyperlink" Target="https://www.cancerresearchuk.org/health-professional/treatment-and-other-post-diagnosis-issues/consent-forms-for-sact-systemic-anti-cancer-therapy" TargetMode="External"/><Relationship Id="rId7" Type="http://schemas.openxmlformats.org/officeDocument/2006/relationships/image" Target="../media/image22.svg"/><Relationship Id="rId2" Type="http://schemas.openxmlformats.org/officeDocument/2006/relationships/hyperlink" Target="https://www.chemosicknessprevention.com/resources-2/" TargetMode="External"/><Relationship Id="rId1" Type="http://schemas.openxmlformats.org/officeDocument/2006/relationships/slideLayout" Target="../slideLayouts/slideLayout9.xml"/><Relationship Id="rId6" Type="http://schemas.openxmlformats.org/officeDocument/2006/relationships/image" Target="../media/image21.png"/><Relationship Id="rId5" Type="http://schemas.openxmlformats.org/officeDocument/2006/relationships/image" Target="../media/image24.png"/><Relationship Id="rId4" Type="http://schemas.openxmlformats.org/officeDocument/2006/relationships/image" Target="../media/image20.png"/></Relationships>
</file>

<file path=ppt/slides/_rels/slide2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8" Type="http://schemas.openxmlformats.org/officeDocument/2006/relationships/hyperlink" Target="https://publications.cancerresearchuk.org/products/your-cancer-treatment-record" TargetMode="External"/><Relationship Id="rId13" Type="http://schemas.openxmlformats.org/officeDocument/2006/relationships/image" Target="../media/image15.png"/><Relationship Id="rId3" Type="http://schemas.openxmlformats.org/officeDocument/2006/relationships/hyperlink" Target="https://www.chemosicknessprevention.com/resources-2/" TargetMode="External"/><Relationship Id="rId7" Type="http://schemas.openxmlformats.org/officeDocument/2006/relationships/hyperlink" Target="https://tempus-fujit.files.svdcdn.com/production/images/ukons_triage_toolkit_v3_final.pdf?dm=1756386672" TargetMode="External"/><Relationship Id="rId12" Type="http://schemas.openxmlformats.org/officeDocument/2006/relationships/image" Target="../media/image14.png"/><Relationship Id="rId2" Type="http://schemas.openxmlformats.org/officeDocument/2006/relationships/notesSlide" Target="../notesSlides/notesSlide7.xml"/><Relationship Id="rId16" Type="http://schemas.openxmlformats.org/officeDocument/2006/relationships/image" Target="../media/image23.png"/><Relationship Id="rId1" Type="http://schemas.openxmlformats.org/officeDocument/2006/relationships/slideLayout" Target="../slideLayouts/slideLayout5.xml"/><Relationship Id="rId6" Type="http://schemas.openxmlformats.org/officeDocument/2006/relationships/image" Target="../media/image24.png"/><Relationship Id="rId11" Type="http://schemas.openxmlformats.org/officeDocument/2006/relationships/hyperlink" Target="https://mascc.org/resources/mascc-guidelines/?refer=antiemetics-study-group" TargetMode="External"/><Relationship Id="rId5" Type="http://schemas.openxmlformats.org/officeDocument/2006/relationships/image" Target="../media/image20.png"/><Relationship Id="rId15" Type="http://schemas.openxmlformats.org/officeDocument/2006/relationships/hyperlink" Target="https://mascc.org/resources/assessment-tools/mascc-antiemesis-tool-mat/" TargetMode="External"/><Relationship Id="rId10" Type="http://schemas.openxmlformats.org/officeDocument/2006/relationships/image" Target="../media/image16.png"/><Relationship Id="rId4" Type="http://schemas.openxmlformats.org/officeDocument/2006/relationships/hyperlink" Target="https://www.cancerresearchuk.org/health-professional/treatment-and-other-post-diagnosis-issues/consent-forms-for-sact-systemic-anti-cancer-therapy" TargetMode="External"/><Relationship Id="rId9" Type="http://schemas.openxmlformats.org/officeDocument/2006/relationships/image" Target="../media/image17.png"/><Relationship Id="rId14" Type="http://schemas.openxmlformats.org/officeDocument/2006/relationships/hyperlink" Target="https://www.riskcinv.or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chemosicknessprevention.com/hcp-resources-draft-october-2025/" TargetMode="External"/><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2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slide" Target="slide22.xml"/><Relationship Id="rId18" Type="http://schemas.openxmlformats.org/officeDocument/2006/relationships/image" Target="../media/image10.png"/><Relationship Id="rId3" Type="http://schemas.openxmlformats.org/officeDocument/2006/relationships/slide" Target="slide6.xml"/><Relationship Id="rId21" Type="http://schemas.openxmlformats.org/officeDocument/2006/relationships/slide" Target="slide9.xml"/><Relationship Id="rId7" Type="http://schemas.openxmlformats.org/officeDocument/2006/relationships/slide" Target="slide15.xml"/><Relationship Id="rId12" Type="http://schemas.openxmlformats.org/officeDocument/2006/relationships/slide" Target="slide21.xml"/><Relationship Id="rId17" Type="http://schemas.openxmlformats.org/officeDocument/2006/relationships/slide" Target="slide28.xml"/><Relationship Id="rId2" Type="http://schemas.openxmlformats.org/officeDocument/2006/relationships/slide" Target="slide5.xml"/><Relationship Id="rId16" Type="http://schemas.openxmlformats.org/officeDocument/2006/relationships/slide" Target="slide27.xml"/><Relationship Id="rId20" Type="http://schemas.openxmlformats.org/officeDocument/2006/relationships/slide" Target="slide8.xml"/><Relationship Id="rId1" Type="http://schemas.openxmlformats.org/officeDocument/2006/relationships/slideLayout" Target="../slideLayouts/slideLayout3.xml"/><Relationship Id="rId6" Type="http://schemas.openxmlformats.org/officeDocument/2006/relationships/slide" Target="slide13.xml"/><Relationship Id="rId11" Type="http://schemas.openxmlformats.org/officeDocument/2006/relationships/slide" Target="slide20.xml"/><Relationship Id="rId5" Type="http://schemas.openxmlformats.org/officeDocument/2006/relationships/slide" Target="slide12.xml"/><Relationship Id="rId15" Type="http://schemas.openxmlformats.org/officeDocument/2006/relationships/slide" Target="slide25.xml"/><Relationship Id="rId10" Type="http://schemas.openxmlformats.org/officeDocument/2006/relationships/slide" Target="slide18.xml"/><Relationship Id="rId19" Type="http://schemas.openxmlformats.org/officeDocument/2006/relationships/image" Target="../media/image11.svg"/><Relationship Id="rId4" Type="http://schemas.openxmlformats.org/officeDocument/2006/relationships/slide" Target="slide7.xml"/><Relationship Id="rId9" Type="http://schemas.openxmlformats.org/officeDocument/2006/relationships/slide" Target="slide30.xml"/><Relationship Id="rId14" Type="http://schemas.openxmlformats.org/officeDocument/2006/relationships/slide" Target="slide24.xml"/><Relationship Id="rId22" Type="http://schemas.openxmlformats.org/officeDocument/2006/relationships/slide" Target="slide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ukons.org/site/assets/files/1067/ukons_ao_initial_management_guidelines_final_version_2023.pdf" TargetMode="External"/><Relationship Id="rId2" Type="http://schemas.openxmlformats.org/officeDocument/2006/relationships/hyperlink" Target="https://mascc.org/resources/mascc-guidelines/?refer=antiemetics-study-group"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07D87-2D66-469F-B2D9-0E26714B2104}"/>
              </a:ext>
            </a:extLst>
          </p:cNvPr>
          <p:cNvSpPr>
            <a:spLocks noGrp="1"/>
          </p:cNvSpPr>
          <p:nvPr>
            <p:ph type="ctrTitle"/>
          </p:nvPr>
        </p:nvSpPr>
        <p:spPr/>
        <p:txBody>
          <a:bodyPr>
            <a:normAutofit fontScale="90000"/>
          </a:bodyPr>
          <a:lstStyle/>
          <a:p>
            <a:r>
              <a:rPr lang="en-US" dirty="0"/>
              <a:t>Principles of Care for the Optimal Management of Systemic Anticancer Therapy-Induced Nausea and Vomiting in the UK</a:t>
            </a:r>
          </a:p>
        </p:txBody>
      </p:sp>
      <p:sp>
        <p:nvSpPr>
          <p:cNvPr id="3" name="Subtitle 2">
            <a:extLst>
              <a:ext uri="{FF2B5EF4-FFF2-40B4-BE49-F238E27FC236}">
                <a16:creationId xmlns:a16="http://schemas.microsoft.com/office/drawing/2014/main" id="{EAA28E10-7290-1DD3-9D0B-CFF47AD6EDDC}"/>
              </a:ext>
            </a:extLst>
          </p:cNvPr>
          <p:cNvSpPr>
            <a:spLocks noGrp="1"/>
          </p:cNvSpPr>
          <p:nvPr>
            <p:ph type="subTitle" idx="1"/>
          </p:nvPr>
        </p:nvSpPr>
        <p:spPr/>
        <p:txBody>
          <a:bodyPr>
            <a:normAutofit/>
          </a:bodyPr>
          <a:lstStyle/>
          <a:p>
            <a:r>
              <a:rPr lang="en-US" dirty="0"/>
              <a:t>Developed by the Group for Oncology Nausea and Emesis (GONE)</a:t>
            </a:r>
          </a:p>
          <a:p>
            <a:r>
              <a:rPr lang="en-US" sz="1800" b="0" i="1" dirty="0"/>
              <a:t>This initiative was </a:t>
            </a:r>
            <a:r>
              <a:rPr lang="en-US" sz="1800" b="0" i="1" dirty="0" err="1"/>
              <a:t>organised</a:t>
            </a:r>
            <a:r>
              <a:rPr lang="en-US" sz="1800" b="0" i="1" dirty="0"/>
              <a:t> and funded by Chugai Pharma UK Ltd.</a:t>
            </a:r>
          </a:p>
        </p:txBody>
      </p:sp>
      <p:sp>
        <p:nvSpPr>
          <p:cNvPr id="5" name="ALIGNREFTAGS">
            <a:extLst>
              <a:ext uri="{FF2B5EF4-FFF2-40B4-BE49-F238E27FC236}">
                <a16:creationId xmlns:a16="http://schemas.microsoft.com/office/drawing/2014/main" id="{BF93500B-3D9F-46F9-19CB-E45B385F26D8}"/>
              </a:ext>
            </a:extLst>
          </p:cNvPr>
          <p:cNvSpPr/>
          <p:nvPr>
            <p:custDataLst>
              <p:tags r:id="rId1"/>
            </p:custDataLst>
          </p:nvPr>
        </p:nvSpPr>
        <p:spPr>
          <a:xfrm>
            <a:off x="-12700" y="-12700"/>
            <a:ext cx="0" cy="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F7E99237-82E5-7B1A-8B13-8EF386B95784}"/>
              </a:ext>
            </a:extLst>
          </p:cNvPr>
          <p:cNvSpPr txBox="1"/>
          <p:nvPr/>
        </p:nvSpPr>
        <p:spPr>
          <a:xfrm>
            <a:off x="334800" y="6223939"/>
            <a:ext cx="6094476" cy="369332"/>
          </a:xfrm>
          <a:prstGeom prst="rect">
            <a:avLst/>
          </a:prstGeom>
          <a:noFill/>
        </p:spPr>
        <p:txBody>
          <a:bodyPr wrap="square">
            <a:spAutoFit/>
          </a:bodyPr>
          <a:lstStyle/>
          <a:p>
            <a:r>
              <a:rPr lang="en-GB" dirty="0"/>
              <a:t>C-GB-00001927 | November 2025</a:t>
            </a:r>
          </a:p>
        </p:txBody>
      </p:sp>
    </p:spTree>
    <p:extLst>
      <p:ext uri="{BB962C8B-B14F-4D97-AF65-F5344CB8AC3E}">
        <p14:creationId xmlns:p14="http://schemas.microsoft.com/office/powerpoint/2010/main" val="3783437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3A37E-4D97-F019-CB02-7E2E5F3CA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225ED-859E-5A8D-011A-DF600BE3AFAA}"/>
              </a:ext>
            </a:extLst>
          </p:cNvPr>
          <p:cNvSpPr>
            <a:spLocks noGrp="1"/>
          </p:cNvSpPr>
          <p:nvPr>
            <p:ph type="title"/>
          </p:nvPr>
        </p:nvSpPr>
        <p:spPr/>
        <p:txBody>
          <a:bodyPr/>
          <a:lstStyle/>
          <a:p>
            <a:r>
              <a:rPr lang="en-US" dirty="0"/>
              <a:t>Principles of Care: Summary</a:t>
            </a:r>
          </a:p>
        </p:txBody>
      </p:sp>
      <p:graphicFrame>
        <p:nvGraphicFramePr>
          <p:cNvPr id="6" name="Content Placeholder 5">
            <a:extLst>
              <a:ext uri="{FF2B5EF4-FFF2-40B4-BE49-F238E27FC236}">
                <a16:creationId xmlns:a16="http://schemas.microsoft.com/office/drawing/2014/main" id="{B2145C0C-7B07-14C1-28E9-69DB165CE894}"/>
              </a:ext>
            </a:extLst>
          </p:cNvPr>
          <p:cNvGraphicFramePr>
            <a:graphicFrameLocks noGrp="1"/>
          </p:cNvGraphicFramePr>
          <p:nvPr>
            <p:ph idx="1"/>
            <p:extLst>
              <p:ext uri="{D42A27DB-BD31-4B8C-83A1-F6EECF244321}">
                <p14:modId xmlns:p14="http://schemas.microsoft.com/office/powerpoint/2010/main" val="2674519687"/>
              </p:ext>
            </p:extLst>
          </p:nvPr>
        </p:nvGraphicFramePr>
        <p:xfrm>
          <a:off x="334962" y="1268413"/>
          <a:ext cx="11522075" cy="4889271"/>
        </p:xfrm>
        <a:graphic>
          <a:graphicData uri="http://schemas.openxmlformats.org/drawingml/2006/table">
            <a:tbl>
              <a:tblPr firstRow="1" bandRow="1">
                <a:tableStyleId>{5C22544A-7EE6-4342-B048-85BDC9FD1C3A}</a:tableStyleId>
              </a:tblPr>
              <a:tblGrid>
                <a:gridCol w="1293812">
                  <a:extLst>
                    <a:ext uri="{9D8B030D-6E8A-4147-A177-3AD203B41FA5}">
                      <a16:colId xmlns:a16="http://schemas.microsoft.com/office/drawing/2014/main" val="821652181"/>
                    </a:ext>
                  </a:extLst>
                </a:gridCol>
                <a:gridCol w="609600">
                  <a:extLst>
                    <a:ext uri="{9D8B030D-6E8A-4147-A177-3AD203B41FA5}">
                      <a16:colId xmlns:a16="http://schemas.microsoft.com/office/drawing/2014/main" val="1496446321"/>
                    </a:ext>
                  </a:extLst>
                </a:gridCol>
                <a:gridCol w="8267703">
                  <a:extLst>
                    <a:ext uri="{9D8B030D-6E8A-4147-A177-3AD203B41FA5}">
                      <a16:colId xmlns:a16="http://schemas.microsoft.com/office/drawing/2014/main" val="2240856263"/>
                    </a:ext>
                  </a:extLst>
                </a:gridCol>
                <a:gridCol w="1350960">
                  <a:extLst>
                    <a:ext uri="{9D8B030D-6E8A-4147-A177-3AD203B41FA5}">
                      <a16:colId xmlns:a16="http://schemas.microsoft.com/office/drawing/2014/main" val="2679657196"/>
                    </a:ext>
                  </a:extLst>
                </a:gridCol>
              </a:tblGrid>
              <a:tr h="299499">
                <a:tc>
                  <a:txBody>
                    <a:bodyPr/>
                    <a:lstStyle/>
                    <a:p>
                      <a:r>
                        <a:rPr lang="en-US" sz="1400" b="1" i="0" dirty="0">
                          <a:solidFill>
                            <a:schemeClr val="accent4"/>
                          </a:solidFill>
                          <a:latin typeface="Helvetica" pitchFamily="2" charset="0"/>
                        </a:rPr>
                        <a:t>Theme</a:t>
                      </a:r>
                    </a:p>
                  </a:txBody>
                  <a:tcPr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chemeClr val="tx1"/>
                    </a:solidFill>
                  </a:tcPr>
                </a:tc>
                <a:tc gridSpan="2">
                  <a:txBody>
                    <a:bodyPr/>
                    <a:lstStyle/>
                    <a:p>
                      <a:r>
                        <a:rPr lang="en-US" sz="1400" b="1" i="0" dirty="0">
                          <a:solidFill>
                            <a:schemeClr val="accent4"/>
                          </a:solidFill>
                          <a:latin typeface="Helvetica" pitchFamily="2" charset="0"/>
                        </a:rPr>
                        <a:t>Principle of Care</a:t>
                      </a: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chemeClr val="tx1"/>
                    </a:solidFill>
                  </a:tcPr>
                </a:tc>
                <a:tc hMerge="1">
                  <a:txBody>
                    <a:bodyPr/>
                    <a:lstStyle/>
                    <a:p>
                      <a:endParaRPr lang="en-US" dirty="0"/>
                    </a:p>
                  </a:txBody>
                  <a:tcPr>
                    <a:lnL w="6350" cap="flat" cmpd="sng" algn="ctr">
                      <a:solidFill>
                        <a:schemeClr val="accent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chemeClr val="tx1"/>
                    </a:solidFill>
                  </a:tcPr>
                </a:tc>
                <a:tc>
                  <a:txBody>
                    <a:bodyPr/>
                    <a:lstStyle/>
                    <a:p>
                      <a:r>
                        <a:rPr lang="en-US" sz="1400" b="1" i="0" dirty="0">
                          <a:solidFill>
                            <a:schemeClr val="accent4"/>
                          </a:solidFill>
                          <a:latin typeface="Helvetica" pitchFamily="2" charset="0"/>
                        </a:rPr>
                        <a:t>Consensus</a:t>
                      </a:r>
                      <a:r>
                        <a:rPr lang="en-US" sz="1400" b="1" i="0" baseline="30000" dirty="0">
                          <a:solidFill>
                            <a:schemeClr val="accent4"/>
                          </a:solidFill>
                          <a:latin typeface="Helvetica" pitchFamily="2" charset="0"/>
                        </a:rPr>
                        <a:t>a</a:t>
                      </a:r>
                      <a:endParaRPr lang="en-US" sz="1400" b="1" i="0" dirty="0">
                        <a:solidFill>
                          <a:schemeClr val="accent4"/>
                        </a:solidFill>
                        <a:latin typeface="Helvetica" pitchFamily="2" charset="0"/>
                      </a:endParaRPr>
                    </a:p>
                  </a:txBody>
                  <a:tcPr anchor="ctr">
                    <a:lnL w="6350" cap="flat" cmpd="sng" algn="ctr">
                      <a:solidFill>
                        <a:schemeClr val="accent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chemeClr val="tx1"/>
                    </a:solidFill>
                  </a:tcPr>
                </a:tc>
                <a:extLst>
                  <a:ext uri="{0D108BD9-81ED-4DB2-BD59-A6C34878D82A}">
                    <a16:rowId xmlns:a16="http://schemas.microsoft.com/office/drawing/2014/main" val="430992864"/>
                  </a:ext>
                </a:extLst>
              </a:tr>
              <a:tr h="436145">
                <a:tc rowSpan="2">
                  <a:txBody>
                    <a:bodyPr/>
                    <a:lstStyle/>
                    <a:p>
                      <a:r>
                        <a:rPr lang="en-US" sz="1400" b="1" i="0" dirty="0">
                          <a:solidFill>
                            <a:schemeClr val="tx2"/>
                          </a:solidFill>
                          <a:latin typeface="Helvetica" pitchFamily="2" charset="0"/>
                        </a:rPr>
                        <a:t>Risk Assessment</a:t>
                      </a: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3"/>
                    </a:solidFill>
                  </a:tcPr>
                </a:tc>
                <a:tc>
                  <a:txBody>
                    <a:bodyPr/>
                    <a:lstStyle/>
                    <a:p>
                      <a:pPr algn="ctr"/>
                      <a:r>
                        <a:rPr lang="en-US" sz="1600" b="1" i="0" dirty="0">
                          <a:solidFill>
                            <a:schemeClr val="accent1"/>
                          </a:solidFill>
                          <a:latin typeface="Helvetica" pitchFamily="2" charset="0"/>
                        </a:rPr>
                        <a:t>01</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nSpc>
                          <a:spcPct val="115000"/>
                        </a:lnSpc>
                        <a:spcAft>
                          <a:spcPts val="1000"/>
                        </a:spcAft>
                        <a:buNone/>
                      </a:pPr>
                      <a:r>
                        <a:rPr lang="en-GB" sz="1050" b="0" i="0" spc="-20" baseline="0" dirty="0">
                          <a:solidFill>
                            <a:schemeClr val="accent1"/>
                          </a:solidFill>
                          <a:effectLst/>
                          <a:latin typeface="Helvetica" pitchFamily="2" charset="0"/>
                        </a:rPr>
                        <a:t>All patients should undergo an individualised risk assessment prior to any new SACT regimen or relevant change in circumstance between SACT cycles  </a:t>
                      </a:r>
                      <a:endParaRPr lang="en-GB" sz="1050" b="0" i="0" spc="-20" baseline="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a:lnSpc>
                          <a:spcPct val="115000"/>
                        </a:lnSpc>
                        <a:spcAft>
                          <a:spcPts val="1000"/>
                        </a:spcAft>
                        <a:buNone/>
                      </a:pPr>
                      <a:r>
                        <a:rPr lang="en-GB" sz="1050" b="1" i="0" spc="-20" baseline="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377858645"/>
                  </a:ext>
                </a:extLst>
              </a:tr>
              <a:tr h="329448">
                <a:tc vMerge="1">
                  <a:txBody>
                    <a:bodyPr/>
                    <a:lstStyle/>
                    <a:p>
                      <a:endParaRPr lang="en-US" b="1" i="0" dirty="0">
                        <a:solidFill>
                          <a:schemeClr val="accent1"/>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algn="ctr"/>
                      <a:r>
                        <a:rPr lang="en-US" sz="1600" b="1" i="0" dirty="0">
                          <a:solidFill>
                            <a:schemeClr val="accent1"/>
                          </a:solidFill>
                          <a:latin typeface="Helvetica" pitchFamily="2" charset="0"/>
                        </a:rPr>
                        <a:t>02</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r>
                        <a:rPr lang="en-US" sz="1050" b="0" i="0" dirty="0">
                          <a:solidFill>
                            <a:schemeClr val="accent1"/>
                          </a:solidFill>
                          <a:latin typeface="Helvetica" pitchFamily="2" charset="0"/>
                        </a:rPr>
                        <a:t>The risk assessment should </a:t>
                      </a:r>
                      <a:r>
                        <a:rPr lang="en-US" sz="1050" b="0" i="0" dirty="0" err="1">
                          <a:solidFill>
                            <a:schemeClr val="accent1"/>
                          </a:solidFill>
                          <a:latin typeface="Helvetica" pitchFamily="2" charset="0"/>
                        </a:rPr>
                        <a:t>utilise</a:t>
                      </a:r>
                      <a:r>
                        <a:rPr lang="en-US" sz="1050" b="0" i="0" dirty="0">
                          <a:solidFill>
                            <a:schemeClr val="accent1"/>
                          </a:solidFill>
                          <a:latin typeface="Helvetica" pitchFamily="2" charset="0"/>
                        </a:rPr>
                        <a:t> a locally approved and evidence-based tool</a:t>
                      </a:r>
                    </a:p>
                  </a:txBody>
                  <a:tcPr anchor="ctr">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algn="ctr"/>
                      <a:r>
                        <a:rPr lang="en-US" sz="1050" b="1" i="0" dirty="0">
                          <a:solidFill>
                            <a:schemeClr val="accent1"/>
                          </a:solidFill>
                          <a:latin typeface="Helvetica" pitchFamily="2" charset="0"/>
                        </a:rPr>
                        <a:t>83%</a:t>
                      </a:r>
                    </a:p>
                  </a:txBody>
                  <a:tcPr>
                    <a:lnL w="6350" cap="flat" cmpd="sng" algn="ctr">
                      <a:noFill/>
                      <a:prstDash val="solid"/>
                      <a:round/>
                      <a:headEnd type="none" w="med" len="med"/>
                      <a:tailEnd type="none" w="med" len="med"/>
                    </a:lnL>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643742928"/>
                  </a:ext>
                </a:extLst>
              </a:tr>
              <a:tr h="509148">
                <a:tc>
                  <a:txBody>
                    <a:bodyPr/>
                    <a:lstStyle/>
                    <a:p>
                      <a:r>
                        <a:rPr lang="en-US" sz="1400" b="1" i="0" dirty="0">
                          <a:solidFill>
                            <a:schemeClr val="tx2"/>
                          </a:solidFill>
                          <a:latin typeface="Helvetica" pitchFamily="2" charset="0"/>
                        </a:rPr>
                        <a:t>Treatment </a:t>
                      </a:r>
                      <a:r>
                        <a:rPr lang="en-US" sz="1400" b="1" i="0" dirty="0" err="1">
                          <a:solidFill>
                            <a:schemeClr val="tx2"/>
                          </a:solidFill>
                          <a:latin typeface="Helvetica" pitchFamily="2" charset="0"/>
                        </a:rPr>
                        <a:t>Optimisation</a:t>
                      </a:r>
                      <a:endParaRPr lang="en-US" sz="1400" b="1" i="0" dirty="0">
                        <a:solidFill>
                          <a:schemeClr val="tx2"/>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tx2">
                        <a:lumMod val="20000"/>
                        <a:lumOff val="80000"/>
                      </a:schemeClr>
                    </a:solidFill>
                  </a:tcPr>
                </a:tc>
                <a:tc>
                  <a:txBody>
                    <a:bodyPr/>
                    <a:lstStyle/>
                    <a:p>
                      <a:pPr algn="ctr"/>
                      <a:r>
                        <a:rPr lang="en-US" sz="1600" b="1" i="0" dirty="0">
                          <a:solidFill>
                            <a:schemeClr val="accent1"/>
                          </a:solidFill>
                          <a:latin typeface="Helvetica" pitchFamily="2" charset="0"/>
                        </a:rPr>
                        <a:t>03</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00" dirty="0">
                          <a:solidFill>
                            <a:schemeClr val="accent1"/>
                          </a:solidFill>
                          <a:effectLst/>
                          <a:latin typeface="Helvetica" pitchFamily="2" charset="0"/>
                        </a:rPr>
                        <a:t>SACT treatment protocols </a:t>
                      </a:r>
                      <a:r>
                        <a:rPr lang="en-GB" sz="1050" b="0" i="0" dirty="0">
                          <a:solidFill>
                            <a:schemeClr val="accent1"/>
                          </a:solidFill>
                          <a:effectLst/>
                          <a:latin typeface="Helvetica" pitchFamily="2" charset="0"/>
                        </a:rPr>
                        <a:t>should include anti-emetic medication informed by evidence-based guidelines. There should be clear guidelines for how to optimise the anti-emetics according to the individual risk assessment</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707362625"/>
                  </a:ext>
                </a:extLst>
              </a:tr>
              <a:tr h="329448">
                <a:tc rowSpan="2">
                  <a:txBody>
                    <a:bodyPr/>
                    <a:lstStyle/>
                    <a:p>
                      <a:r>
                        <a:rPr lang="en-US" sz="1400" b="1" i="0" dirty="0">
                          <a:solidFill>
                            <a:schemeClr val="accent1"/>
                          </a:solidFill>
                          <a:latin typeface="Helvetica" pitchFamily="2" charset="0"/>
                        </a:rPr>
                        <a:t>Symptom Tracking and Treatment Adjustment</a:t>
                      </a: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algn="ctr"/>
                      <a:r>
                        <a:rPr lang="en-US" sz="1600" b="1" i="0" dirty="0">
                          <a:solidFill>
                            <a:schemeClr val="accent1"/>
                          </a:solidFill>
                          <a:latin typeface="Helvetica" pitchFamily="2" charset="0"/>
                        </a:rPr>
                        <a:t>04</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dirty="0">
                          <a:solidFill>
                            <a:schemeClr val="accent1"/>
                          </a:solidFill>
                          <a:effectLst/>
                          <a:latin typeface="Helvetica" pitchFamily="2" charset="0"/>
                        </a:rPr>
                        <a:t>Patients should be sign-posted to a method of monitoring their nausea and vomiting symptoms, preferably with real-time data collection</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83%</a:t>
                      </a:r>
                    </a:p>
                  </a:txBody>
                  <a:tcPr>
                    <a:lnL w="6350" cap="flat" cmpd="sng" algn="ctr">
                      <a:no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064673319"/>
                  </a:ext>
                </a:extLst>
              </a:tr>
              <a:tr h="598997">
                <a:tc vMerge="1">
                  <a:txBody>
                    <a:bodyPr/>
                    <a:lstStyle/>
                    <a:p>
                      <a:endParaRPr lang="en-US" b="1" i="0" dirty="0">
                        <a:solidFill>
                          <a:schemeClr val="accent1"/>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algn="ctr"/>
                      <a:r>
                        <a:rPr lang="en-US" sz="1600" b="1" i="0" dirty="0">
                          <a:solidFill>
                            <a:schemeClr val="accent1"/>
                          </a:solidFill>
                          <a:latin typeface="Helvetica" pitchFamily="2" charset="0"/>
                        </a:rPr>
                        <a:t>05</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dirty="0">
                          <a:solidFill>
                            <a:schemeClr val="accent1"/>
                          </a:solidFill>
                          <a:effectLst/>
                          <a:latin typeface="Helvetica" pitchFamily="2" charset="0"/>
                        </a:rPr>
                        <a:t>Clear protocols should be in place to communicate instances of SACT-induced nausea and vomiting between and within relevant healthcare departments</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83%</a:t>
                      </a:r>
                    </a:p>
                  </a:txBody>
                  <a:tcPr>
                    <a:lnL w="6350" cap="flat" cmpd="sng" algn="ctr">
                      <a:noFill/>
                      <a:prstDash val="solid"/>
                      <a:round/>
                      <a:headEnd type="none" w="med" len="med"/>
                      <a:tailEnd type="none" w="med" len="med"/>
                    </a:lnL>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496624932"/>
                  </a:ext>
                </a:extLst>
              </a:tr>
              <a:tr h="460808">
                <a:tc rowSpan="3">
                  <a:txBody>
                    <a:bodyPr/>
                    <a:lstStyle/>
                    <a:p>
                      <a:r>
                        <a:rPr lang="en-US" sz="1400" b="1" i="0" dirty="0">
                          <a:solidFill>
                            <a:schemeClr val="accent4"/>
                          </a:solidFill>
                          <a:latin typeface="Helvetica" pitchFamily="2" charset="0"/>
                        </a:rPr>
                        <a:t>Patient Education and Resources</a:t>
                      </a: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1"/>
                    </a:solidFill>
                  </a:tcPr>
                </a:tc>
                <a:tc>
                  <a:txBody>
                    <a:bodyPr/>
                    <a:lstStyle/>
                    <a:p>
                      <a:pPr algn="ctr"/>
                      <a:r>
                        <a:rPr lang="en-US" sz="1600" b="1" i="0" dirty="0">
                          <a:solidFill>
                            <a:schemeClr val="accent1"/>
                          </a:solidFill>
                          <a:latin typeface="Helvetica" pitchFamily="2" charset="0"/>
                        </a:rPr>
                        <a:t>06</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00" dirty="0">
                          <a:solidFill>
                            <a:schemeClr val="accent1"/>
                          </a:solidFill>
                          <a:effectLst/>
                          <a:latin typeface="Helvetica" pitchFamily="2" charset="0"/>
                        </a:rPr>
                        <a:t>All patients (and relevant carers) receiving SACT should be provided with clear information on SACT-induced nausea and vomiting, prior to starting treatment, to support self-management and early intervention</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3270102628"/>
                  </a:ext>
                </a:extLst>
              </a:tr>
              <a:tr h="404323">
                <a:tc vMerge="1">
                  <a:txBody>
                    <a:bodyPr/>
                    <a:lstStyle/>
                    <a:p>
                      <a:endParaRPr lang="en-US" sz="1600" b="1" i="0" dirty="0">
                        <a:solidFill>
                          <a:schemeClr val="accent1"/>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algn="ctr"/>
                      <a:r>
                        <a:rPr lang="en-US" sz="1600" b="1" i="0" dirty="0">
                          <a:solidFill>
                            <a:schemeClr val="accent1"/>
                          </a:solidFill>
                          <a:latin typeface="Helvetica" pitchFamily="2" charset="0"/>
                        </a:rPr>
                        <a:t>07</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00" dirty="0">
                          <a:solidFill>
                            <a:schemeClr val="accent1"/>
                          </a:solidFill>
                          <a:effectLst/>
                          <a:latin typeface="Helvetica" pitchFamily="2" charset="0"/>
                        </a:rPr>
                        <a:t>Rapid access to specialist advice should be available to patients receiving SACT to guide early intervention, including access to a 24-hour telephone advice line</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no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577005611"/>
                  </a:ext>
                </a:extLst>
              </a:tr>
              <a:tr h="449249">
                <a:tc vMerge="1">
                  <a:txBody>
                    <a:bodyPr/>
                    <a:lstStyle/>
                    <a:p>
                      <a:endParaRPr lang="en-US" sz="1600" b="1" i="0" dirty="0">
                        <a:solidFill>
                          <a:schemeClr val="accent1"/>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algn="ctr"/>
                      <a:r>
                        <a:rPr lang="en-US" sz="1600" b="1" i="0" dirty="0">
                          <a:solidFill>
                            <a:schemeClr val="accent1"/>
                          </a:solidFill>
                          <a:latin typeface="Helvetica" pitchFamily="2" charset="0"/>
                        </a:rPr>
                        <a:t>08</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00" dirty="0">
                          <a:solidFill>
                            <a:schemeClr val="accent1"/>
                          </a:solidFill>
                          <a:effectLst/>
                          <a:latin typeface="Helvetica" pitchFamily="2" charset="0"/>
                        </a:rPr>
                        <a:t>The potential for SACT-induced nausea and vomiting should be discussed during the consent process, with patients encouraged to discuss concerns with their healthcare team</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92282721"/>
                  </a:ext>
                </a:extLst>
              </a:tr>
              <a:tr h="449249">
                <a:tc rowSpan="2">
                  <a:txBody>
                    <a:bodyPr/>
                    <a:lstStyle/>
                    <a:p>
                      <a:r>
                        <a:rPr lang="en-US" sz="1400" b="1" i="0" dirty="0">
                          <a:solidFill>
                            <a:schemeClr val="accent4"/>
                          </a:solidFill>
                          <a:latin typeface="Helvetica" pitchFamily="2" charset="0"/>
                        </a:rPr>
                        <a:t>HCP Education</a:t>
                      </a: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tx2"/>
                    </a:solidFill>
                  </a:tcPr>
                </a:tc>
                <a:tc>
                  <a:txBody>
                    <a:bodyPr/>
                    <a:lstStyle/>
                    <a:p>
                      <a:pPr algn="ctr"/>
                      <a:r>
                        <a:rPr lang="en-US" sz="1600" b="1" i="0" dirty="0">
                          <a:solidFill>
                            <a:schemeClr val="accent1"/>
                          </a:solidFill>
                          <a:latin typeface="Helvetica" pitchFamily="2" charset="0"/>
                        </a:rPr>
                        <a:t>09</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solidFill>
                      <a:schemeClr val="accent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dirty="0">
                          <a:solidFill>
                            <a:schemeClr val="accent1"/>
                          </a:solidFill>
                          <a:effectLst/>
                          <a:latin typeface="Helvetica" pitchFamily="2" charset="0"/>
                        </a:rPr>
                        <a:t>Clear and easily accessible guidelines regarding anti-emetic support for anticipatory, delayed or refractory nausea and vomiting associated with SACT should be available for all healthcare professionals managing the patient's symptoms</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solidFill>
                      <a:schemeClr val="accent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solidFill>
                      <a:schemeClr val="accent4"/>
                    </a:solidFill>
                  </a:tcPr>
                </a:tc>
                <a:extLst>
                  <a:ext uri="{0D108BD9-81ED-4DB2-BD59-A6C34878D82A}">
                    <a16:rowId xmlns:a16="http://schemas.microsoft.com/office/drawing/2014/main" val="1945018211"/>
                  </a:ext>
                </a:extLst>
              </a:tr>
              <a:tr h="561560">
                <a:tc vMerge="1">
                  <a:txBody>
                    <a:bodyPr/>
                    <a:lstStyle/>
                    <a:p>
                      <a:endParaRPr lang="en-US" sz="1600" b="1" i="0" dirty="0">
                        <a:solidFill>
                          <a:schemeClr val="accent1"/>
                        </a:solidFill>
                        <a:latin typeface="Helvetica" pitchFamily="2" charset="0"/>
                      </a:endParaRPr>
                    </a:p>
                  </a:txBody>
                  <a:tcPr anchor="ct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solidFill>
                      <a:schemeClr val="accent4"/>
                    </a:solidFill>
                  </a:tcPr>
                </a:tc>
                <a:tc>
                  <a:txBody>
                    <a:bodyPr/>
                    <a:lstStyle/>
                    <a:p>
                      <a:pPr algn="ctr"/>
                      <a:r>
                        <a:rPr lang="en-US" sz="1600" b="1" i="0" dirty="0">
                          <a:solidFill>
                            <a:schemeClr val="accent1"/>
                          </a:solidFill>
                          <a:latin typeface="Helvetica" pitchFamily="2" charset="0"/>
                        </a:rPr>
                        <a:t>10</a:t>
                      </a: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dirty="0">
                          <a:solidFill>
                            <a:schemeClr val="accent1"/>
                          </a:solidFill>
                          <a:effectLst/>
                          <a:latin typeface="Helvetica" pitchFamily="2" charset="0"/>
                        </a:rPr>
                        <a:t>All healthcare professionals involved in the care of people receiving SACT should receive education and training on all aspects of managing SACT-induced nausea and vomiting, including but not limited to risk assessment, prophylaxis, and management of anticipatory, breakthrough and refractory SACT-induced nausea and vomiting</a:t>
                      </a:r>
                      <a:endParaRPr lang="en-GB" sz="1050" b="0" i="0" dirty="0">
                        <a:solidFill>
                          <a:schemeClr val="accent1"/>
                        </a:solidFill>
                        <a:effectLst/>
                        <a:latin typeface="Helvetica" pitchFamily="2" charset="0"/>
                        <a:ea typeface="Tahoma" panose="020B0604030504040204" pitchFamily="34" charset="0"/>
                        <a:cs typeface="Tahoma" panose="020B0604030504040204" pitchFamily="34" charset="0"/>
                      </a:endParaRPr>
                    </a:p>
                  </a:txBody>
                  <a:tcPr anchor="ctr">
                    <a:lnL w="635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1" i="0" dirty="0">
                          <a:solidFill>
                            <a:schemeClr val="accent1"/>
                          </a:solidFill>
                          <a:effectLst/>
                          <a:latin typeface="Helvetica" pitchFamily="2" charset="0"/>
                          <a:ea typeface="Tahoma" panose="020B0604030504040204" pitchFamily="34" charset="0"/>
                          <a:cs typeface="Tahoma" panose="020B0604030504040204" pitchFamily="34" charset="0"/>
                        </a:rPr>
                        <a:t>100%</a:t>
                      </a:r>
                    </a:p>
                  </a:txBody>
                  <a:tcPr>
                    <a:lnL w="6350" cap="flat" cmpd="sng" algn="ctr">
                      <a:noFill/>
                      <a:prstDash val="solid"/>
                      <a:round/>
                      <a:headEnd type="none" w="med" len="med"/>
                      <a:tailEnd type="none" w="med" len="med"/>
                    </a:lnL>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accent4"/>
                    </a:solidFill>
                  </a:tcPr>
                </a:tc>
                <a:extLst>
                  <a:ext uri="{0D108BD9-81ED-4DB2-BD59-A6C34878D82A}">
                    <a16:rowId xmlns:a16="http://schemas.microsoft.com/office/drawing/2014/main" val="230417318"/>
                  </a:ext>
                </a:extLst>
              </a:tr>
            </a:tbl>
          </a:graphicData>
        </a:graphic>
      </p:graphicFrame>
      <p:sp>
        <p:nvSpPr>
          <p:cNvPr id="4" name="Footer Placeholder 3">
            <a:extLst>
              <a:ext uri="{FF2B5EF4-FFF2-40B4-BE49-F238E27FC236}">
                <a16:creationId xmlns:a16="http://schemas.microsoft.com/office/drawing/2014/main" id="{427CD1B7-0533-8B5C-29CE-35ACDC3C00EC}"/>
              </a:ext>
            </a:extLst>
          </p:cNvPr>
          <p:cNvSpPr>
            <a:spLocks noGrp="1"/>
          </p:cNvSpPr>
          <p:nvPr>
            <p:ph type="ftr" sz="quarter" idx="11"/>
          </p:nvPr>
        </p:nvSpPr>
        <p:spPr/>
        <p:txBody>
          <a:bodyPr/>
          <a:lstStyle/>
          <a:p>
            <a:r>
              <a:rPr lang="en-US" b="0" baseline="30000" dirty="0" err="1">
                <a:latin typeface="Helvetica" panose="020B0604020202020204"/>
                <a:cs typeface="Helvetica" panose="020B0604020202020204"/>
              </a:rPr>
              <a:t>a</a:t>
            </a:r>
            <a:r>
              <a:rPr lang="en-US" b="0" dirty="0" err="1">
                <a:latin typeface="Helvetica" panose="020B0604020202020204"/>
                <a:cs typeface="Helvetica" panose="020B0604020202020204"/>
              </a:rPr>
              <a:t>Percentages</a:t>
            </a:r>
            <a:r>
              <a:rPr lang="en-US" b="0" dirty="0">
                <a:latin typeface="Helvetica" panose="020B0604020202020204"/>
                <a:cs typeface="Helvetica" panose="020B0604020202020204"/>
              </a:rPr>
              <a:t> represent the proportion of advisers who selected ‘Agree/Strongly Agree’ with a principle during the formal voting exercise. Consensus was pre-defined as </a:t>
            </a:r>
            <a:r>
              <a:rPr lang="en-US" b="0" dirty="0">
                <a:latin typeface="Helvetica" panose="020B0604020202020204"/>
                <a:ea typeface="Tahoma" panose="020B0604030504040204" pitchFamily="34" charset="0"/>
                <a:cs typeface="Helvetica" panose="020B0604020202020204"/>
              </a:rPr>
              <a:t>≥75% agreement or disagreement with a given principle. </a:t>
            </a:r>
            <a:r>
              <a:rPr lang="en-US" dirty="0">
                <a:latin typeface="Helvetica" panose="020B0604020202020204"/>
                <a:cs typeface="Helvetica" panose="020B0604020202020204"/>
              </a:rPr>
              <a:t>Abbreviations: </a:t>
            </a:r>
            <a:r>
              <a:rPr lang="en-US" b="0" dirty="0">
                <a:latin typeface="Helvetica" panose="020B0604020202020204"/>
                <a:cs typeface="Helvetica" panose="020B0604020202020204"/>
              </a:rPr>
              <a:t>HCP: healthcare professional; SACT: systemic anti-cancer therapy. </a:t>
            </a:r>
          </a:p>
        </p:txBody>
      </p:sp>
      <p:sp>
        <p:nvSpPr>
          <p:cNvPr id="5" name="Slide Number Placeholder 4">
            <a:extLst>
              <a:ext uri="{FF2B5EF4-FFF2-40B4-BE49-F238E27FC236}">
                <a16:creationId xmlns:a16="http://schemas.microsoft.com/office/drawing/2014/main" id="{3020D65F-158B-DC65-41EC-35D0ED96EC63}"/>
              </a:ext>
            </a:extLst>
          </p:cNvPr>
          <p:cNvSpPr>
            <a:spLocks noGrp="1"/>
          </p:cNvSpPr>
          <p:nvPr>
            <p:ph type="sldNum" sz="quarter" idx="12"/>
          </p:nvPr>
        </p:nvSpPr>
        <p:spPr/>
        <p:txBody>
          <a:bodyPr/>
          <a:lstStyle/>
          <a:p>
            <a:fld id="{5D54BA0C-01AB-6845-BFA5-9A985E4AABD7}" type="slidenum">
              <a:rPr lang="en-US" smtClean="0"/>
              <a:t>10</a:t>
            </a:fld>
            <a:endParaRPr lang="en-US" dirty="0"/>
          </a:p>
        </p:txBody>
      </p:sp>
    </p:spTree>
    <p:extLst>
      <p:ext uri="{BB962C8B-B14F-4D97-AF65-F5344CB8AC3E}">
        <p14:creationId xmlns:p14="http://schemas.microsoft.com/office/powerpoint/2010/main" val="128871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D1D73-8C64-28E6-5B01-D27E22427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44929-4385-3AFB-BC12-38D7702501FE}"/>
              </a:ext>
            </a:extLst>
          </p:cNvPr>
          <p:cNvSpPr>
            <a:spLocks noGrp="1"/>
          </p:cNvSpPr>
          <p:nvPr>
            <p:ph type="title"/>
          </p:nvPr>
        </p:nvSpPr>
        <p:spPr/>
        <p:txBody>
          <a:bodyPr/>
          <a:lstStyle/>
          <a:p>
            <a:r>
              <a:rPr lang="en-US" dirty="0"/>
              <a:t>Implementing the Principles of Care</a:t>
            </a:r>
          </a:p>
        </p:txBody>
      </p:sp>
      <p:sp>
        <p:nvSpPr>
          <p:cNvPr id="3" name="Text Placeholder 2">
            <a:extLst>
              <a:ext uri="{FF2B5EF4-FFF2-40B4-BE49-F238E27FC236}">
                <a16:creationId xmlns:a16="http://schemas.microsoft.com/office/drawing/2014/main" id="{48C6FE9E-1D66-E0BE-A5A2-31EC0BFCEA81}"/>
              </a:ext>
            </a:extLst>
          </p:cNvPr>
          <p:cNvSpPr>
            <a:spLocks noGrp="1"/>
          </p:cNvSpPr>
          <p:nvPr>
            <p:ph type="body" idx="1"/>
          </p:nvPr>
        </p:nvSpPr>
        <p:spPr/>
        <p:txBody>
          <a:bodyPr/>
          <a:lstStyle/>
          <a:p>
            <a:r>
              <a:rPr lang="en-US" dirty="0"/>
              <a:t>       ~30 mins</a:t>
            </a:r>
          </a:p>
        </p:txBody>
      </p:sp>
      <p:sp>
        <p:nvSpPr>
          <p:cNvPr id="5" name="Slide Number Placeholder 4">
            <a:extLst>
              <a:ext uri="{FF2B5EF4-FFF2-40B4-BE49-F238E27FC236}">
                <a16:creationId xmlns:a16="http://schemas.microsoft.com/office/drawing/2014/main" id="{C61F0EBC-4C15-EEDA-C56C-4BF0E3C8E26E}"/>
              </a:ext>
            </a:extLst>
          </p:cNvPr>
          <p:cNvSpPr>
            <a:spLocks noGrp="1"/>
          </p:cNvSpPr>
          <p:nvPr>
            <p:ph type="sldNum" sz="quarter" idx="12"/>
          </p:nvPr>
        </p:nvSpPr>
        <p:spPr/>
        <p:txBody>
          <a:bodyPr/>
          <a:lstStyle/>
          <a:p>
            <a:fld id="{5D54BA0C-01AB-6845-BFA5-9A985E4AABD7}" type="slidenum">
              <a:rPr lang="en-US" smtClean="0"/>
              <a:pPr/>
              <a:t>11</a:t>
            </a:fld>
            <a:endParaRPr lang="en-US" dirty="0"/>
          </a:p>
        </p:txBody>
      </p:sp>
      <p:pic>
        <p:nvPicPr>
          <p:cNvPr id="6" name="Graphic 5">
            <a:extLst>
              <a:ext uri="{FF2B5EF4-FFF2-40B4-BE49-F238E27FC236}">
                <a16:creationId xmlns:a16="http://schemas.microsoft.com/office/drawing/2014/main" id="{8F4BE546-1C24-ADB7-4CA7-58611861700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4962" y="4484401"/>
            <a:ext cx="552450" cy="552450"/>
          </a:xfrm>
          <a:prstGeom prst="rect">
            <a:avLst/>
          </a:prstGeom>
        </p:spPr>
      </p:pic>
    </p:spTree>
    <p:extLst>
      <p:ext uri="{BB962C8B-B14F-4D97-AF65-F5344CB8AC3E}">
        <p14:creationId xmlns:p14="http://schemas.microsoft.com/office/powerpoint/2010/main" val="2576056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a:extLst>
              <a:ext uri="{FF2B5EF4-FFF2-40B4-BE49-F238E27FC236}">
                <a16:creationId xmlns:a16="http://schemas.microsoft.com/office/drawing/2014/main" id="{C030BD57-EE1F-21C0-77E6-AFF2D2C3D3AD}"/>
              </a:ext>
            </a:extLst>
          </p:cNvPr>
          <p:cNvSpPr/>
          <p:nvPr/>
        </p:nvSpPr>
        <p:spPr>
          <a:xfrm>
            <a:off x="8799968" y="561315"/>
            <a:ext cx="3057070" cy="443620"/>
          </a:xfrm>
          <a:prstGeom prst="roundRect">
            <a:avLst>
              <a:gd name="adj" fmla="val 50000"/>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BF3E03-1672-5BD0-25E3-FBC7DBE69CF4}"/>
              </a:ext>
            </a:extLst>
          </p:cNvPr>
          <p:cNvSpPr>
            <a:spLocks noGrp="1"/>
          </p:cNvSpPr>
          <p:nvPr>
            <p:ph type="title"/>
          </p:nvPr>
        </p:nvSpPr>
        <p:spPr/>
        <p:txBody>
          <a:bodyPr/>
          <a:lstStyle/>
          <a:p>
            <a:r>
              <a:rPr lang="en-US" dirty="0"/>
              <a:t>Principle 1</a:t>
            </a:r>
          </a:p>
        </p:txBody>
      </p:sp>
      <p:sp>
        <p:nvSpPr>
          <p:cNvPr id="3" name="Content Placeholder 2">
            <a:extLst>
              <a:ext uri="{FF2B5EF4-FFF2-40B4-BE49-F238E27FC236}">
                <a16:creationId xmlns:a16="http://schemas.microsoft.com/office/drawing/2014/main" id="{68E38E56-8AB7-4E5F-5A34-1A1EAEB91226}"/>
              </a:ext>
            </a:extLst>
          </p:cNvPr>
          <p:cNvSpPr>
            <a:spLocks noGrp="1"/>
          </p:cNvSpPr>
          <p:nvPr>
            <p:ph idx="1"/>
          </p:nvPr>
        </p:nvSpPr>
        <p:spPr>
          <a:xfrm>
            <a:off x="334963" y="2958150"/>
            <a:ext cx="11522075" cy="2136363"/>
          </a:xfrm>
        </p:spPr>
        <p:txBody>
          <a:bodyPr>
            <a:normAutofit fontScale="92500" lnSpcReduction="10000"/>
          </a:bodyPr>
          <a:lstStyle/>
          <a:p>
            <a:pPr marL="0" indent="0">
              <a:buNone/>
            </a:pPr>
            <a:r>
              <a:rPr lang="en-US" b="1" dirty="0">
                <a:ea typeface="Public Sans" pitchFamily="2" charset="0"/>
                <a:cs typeface="Times New Roman" panose="02020603050405020304" pitchFamily="18" charset="0"/>
              </a:rPr>
              <a:t>Further Considerations</a:t>
            </a:r>
          </a:p>
          <a:p>
            <a:r>
              <a:rPr lang="en-US" dirty="0">
                <a:ea typeface="Public Sans" pitchFamily="2" charset="0"/>
                <a:cs typeface="Times New Roman" panose="02020603050405020304" pitchFamily="18" charset="0"/>
              </a:rPr>
              <a:t>You should assess for previous uncontrolled SACT-induced nausea and vomiting alongside other risk factors, including </a:t>
            </a:r>
            <a:br>
              <a:rPr lang="en-US" dirty="0">
                <a:ea typeface="Public Sans" pitchFamily="2" charset="0"/>
                <a:cs typeface="Times New Roman" panose="02020603050405020304" pitchFamily="18" charset="0"/>
              </a:rPr>
            </a:br>
            <a:r>
              <a:rPr lang="en-US" dirty="0">
                <a:ea typeface="Public Sans" pitchFamily="2" charset="0"/>
                <a:cs typeface="Times New Roman" panose="02020603050405020304" pitchFamily="18" charset="0"/>
              </a:rPr>
              <a:t>patient age, female sex, anticipatory nausea and vomiting, history of morning sickness, hours of sleep the night </a:t>
            </a:r>
            <a:br>
              <a:rPr lang="en-US" dirty="0">
                <a:ea typeface="Public Sans" pitchFamily="2" charset="0"/>
                <a:cs typeface="Times New Roman" panose="02020603050405020304" pitchFamily="18" charset="0"/>
              </a:rPr>
            </a:br>
            <a:r>
              <a:rPr lang="en-US" dirty="0">
                <a:ea typeface="Public Sans" pitchFamily="2" charset="0"/>
                <a:cs typeface="Times New Roman" panose="02020603050405020304" pitchFamily="18" charset="0"/>
              </a:rPr>
              <a:t>before chemotherapy, patient self-medication with non-prescribed treatments and the use of platinum or anthracycline-based regimens</a:t>
            </a:r>
            <a:r>
              <a:rPr lang="en-US" baseline="30000" dirty="0">
                <a:ea typeface="Public Sans" pitchFamily="2" charset="0"/>
                <a:cs typeface="Times New Roman" panose="02020603050405020304" pitchFamily="18" charset="0"/>
              </a:rPr>
              <a:t>1</a:t>
            </a:r>
            <a:endParaRPr lang="en-US" dirty="0">
              <a:ea typeface="Public Sans" pitchFamily="2" charset="0"/>
              <a:cs typeface="Times New Roman" panose="02020603050405020304" pitchFamily="18" charset="0"/>
            </a:endParaRPr>
          </a:p>
          <a:p>
            <a:r>
              <a:rPr lang="en-US" dirty="0">
                <a:ea typeface="Public Sans" pitchFamily="2" charset="0"/>
                <a:cs typeface="Times New Roman" panose="02020603050405020304" pitchFamily="18" charset="0"/>
              </a:rPr>
              <a:t>Note that failure to control SACT-induced nausea and vomiting in the first two cycles of chemotherapy may elevate risk of subsequent SACT-induced nausea and vomiting</a:t>
            </a:r>
            <a:r>
              <a:rPr lang="en-US" baseline="30000" dirty="0">
                <a:ea typeface="Public Sans" pitchFamily="2" charset="0"/>
                <a:cs typeface="Times New Roman" panose="02020603050405020304" pitchFamily="18" charset="0"/>
              </a:rPr>
              <a:t>1</a:t>
            </a:r>
          </a:p>
          <a:p>
            <a:r>
              <a:rPr lang="en-US" dirty="0">
                <a:ea typeface="Public Sans" pitchFamily="2" charset="0"/>
                <a:cs typeface="Times New Roman" panose="02020603050405020304" pitchFamily="18" charset="0"/>
              </a:rPr>
              <a:t>A relevant change in circumstance could include the presence of a new co-morbid condition, chemotherapy treatment protocol, or concomitant medication</a:t>
            </a:r>
          </a:p>
          <a:p>
            <a:pPr marL="1027112" lvl="4" indent="0">
              <a:buNone/>
            </a:pPr>
            <a:endParaRPr lang="en-US" dirty="0"/>
          </a:p>
        </p:txBody>
      </p:sp>
      <p:sp>
        <p:nvSpPr>
          <p:cNvPr id="4" name="Footer Placeholder 3">
            <a:extLst>
              <a:ext uri="{FF2B5EF4-FFF2-40B4-BE49-F238E27FC236}">
                <a16:creationId xmlns:a16="http://schemas.microsoft.com/office/drawing/2014/main" id="{6A5EC487-CE46-D9AB-1FAA-ABB1368C3898}"/>
              </a:ext>
            </a:extLst>
          </p:cNvPr>
          <p:cNvSpPr>
            <a:spLocks noGrp="1"/>
          </p:cNvSpPr>
          <p:nvPr>
            <p:ph type="ftr" sz="quarter" idx="11"/>
          </p:nvPr>
        </p:nvSpPr>
        <p:spPr/>
        <p:txBody>
          <a:bodyPr/>
          <a:lstStyle/>
          <a:p>
            <a:r>
              <a:rPr lang="en-GB" dirty="0"/>
              <a:t>Abbreviations: </a:t>
            </a:r>
            <a:r>
              <a:rPr lang="en-GB" b="0" dirty="0"/>
              <a:t>SACT: systemic anticancer therapy. </a:t>
            </a:r>
            <a:r>
              <a:rPr lang="en-GB" dirty="0"/>
              <a:t>References: </a:t>
            </a:r>
            <a:r>
              <a:rPr lang="en-GB" b="0" dirty="0"/>
              <a:t>1. </a:t>
            </a:r>
            <a:r>
              <a:rPr lang="en-GB" b="0" dirty="0" err="1"/>
              <a:t>Dranitsaris</a:t>
            </a:r>
            <a:r>
              <a:rPr lang="en-GB" b="0" dirty="0"/>
              <a:t>, G et al. Annals of Oncology: official journal of the European Society for Medical Oncology. 2017:28(6):1260-1267.</a:t>
            </a:r>
          </a:p>
        </p:txBody>
      </p:sp>
      <p:sp>
        <p:nvSpPr>
          <p:cNvPr id="5" name="Slide Number Placeholder 4">
            <a:extLst>
              <a:ext uri="{FF2B5EF4-FFF2-40B4-BE49-F238E27FC236}">
                <a16:creationId xmlns:a16="http://schemas.microsoft.com/office/drawing/2014/main" id="{C408A3E4-2546-3381-E317-19B58FF0FB77}"/>
              </a:ext>
            </a:extLst>
          </p:cNvPr>
          <p:cNvSpPr>
            <a:spLocks noGrp="1"/>
          </p:cNvSpPr>
          <p:nvPr>
            <p:ph type="sldNum" sz="quarter" idx="12"/>
          </p:nvPr>
        </p:nvSpPr>
        <p:spPr/>
        <p:txBody>
          <a:bodyPr/>
          <a:lstStyle/>
          <a:p>
            <a:fld id="{5D54BA0C-01AB-6845-BFA5-9A985E4AABD7}" type="slidenum">
              <a:rPr lang="en-US" smtClean="0"/>
              <a:t>12</a:t>
            </a:fld>
            <a:endParaRPr lang="en-US"/>
          </a:p>
        </p:txBody>
      </p:sp>
      <p:sp>
        <p:nvSpPr>
          <p:cNvPr id="6" name="Text Placeholder 5">
            <a:extLst>
              <a:ext uri="{FF2B5EF4-FFF2-40B4-BE49-F238E27FC236}">
                <a16:creationId xmlns:a16="http://schemas.microsoft.com/office/drawing/2014/main" id="{EDBF276F-FC7B-4D60-1D8B-B27C6634F81A}"/>
              </a:ext>
            </a:extLst>
          </p:cNvPr>
          <p:cNvSpPr>
            <a:spLocks noGrp="1"/>
          </p:cNvSpPr>
          <p:nvPr>
            <p:ph type="body" sz="quarter" idx="13"/>
          </p:nvPr>
        </p:nvSpPr>
        <p:spPr/>
        <p:txBody>
          <a:bodyPr/>
          <a:lstStyle/>
          <a:p>
            <a:r>
              <a:rPr lang="en-GB" noProof="0" dirty="0"/>
              <a:t>All patients should undergo an individualised risk assessment prior to any new SACT regimen or relevant change in circumstance between SACT cycles</a:t>
            </a:r>
          </a:p>
        </p:txBody>
      </p:sp>
      <p:sp>
        <p:nvSpPr>
          <p:cNvPr id="7" name="Content Placeholder 6">
            <a:extLst>
              <a:ext uri="{FF2B5EF4-FFF2-40B4-BE49-F238E27FC236}">
                <a16:creationId xmlns:a16="http://schemas.microsoft.com/office/drawing/2014/main" id="{0BD9EB10-BB12-BA3E-0A8A-E52C8FE88CB2}"/>
              </a:ext>
            </a:extLst>
          </p:cNvPr>
          <p:cNvSpPr>
            <a:spLocks noGrp="1"/>
          </p:cNvSpPr>
          <p:nvPr>
            <p:ph sz="quarter" idx="14"/>
          </p:nvPr>
        </p:nvSpPr>
        <p:spPr/>
        <p:txBody>
          <a:bodyPr/>
          <a:lstStyle/>
          <a:p>
            <a:r>
              <a:rPr lang="en-US" dirty="0"/>
              <a:t>Risk Assessment</a:t>
            </a:r>
          </a:p>
        </p:txBody>
      </p:sp>
      <p:sp>
        <p:nvSpPr>
          <p:cNvPr id="11" name="TextBox 10">
            <a:extLst>
              <a:ext uri="{FF2B5EF4-FFF2-40B4-BE49-F238E27FC236}">
                <a16:creationId xmlns:a16="http://schemas.microsoft.com/office/drawing/2014/main" id="{DD6644E1-B6AE-1739-81AF-183CAE313B6B}"/>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Tree>
    <p:extLst>
      <p:ext uri="{BB962C8B-B14F-4D97-AF65-F5344CB8AC3E}">
        <p14:creationId xmlns:p14="http://schemas.microsoft.com/office/powerpoint/2010/main" val="4188690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a:extLst>
              <a:ext uri="{FF2B5EF4-FFF2-40B4-BE49-F238E27FC236}">
                <a16:creationId xmlns:a16="http://schemas.microsoft.com/office/drawing/2014/main" id="{9A2C0AFB-0C2E-242B-0CB8-B2016ED17125}"/>
              </a:ext>
            </a:extLst>
          </p:cNvPr>
          <p:cNvSpPr/>
          <p:nvPr/>
        </p:nvSpPr>
        <p:spPr>
          <a:xfrm>
            <a:off x="8799968" y="561315"/>
            <a:ext cx="3057070" cy="443620"/>
          </a:xfrm>
          <a:prstGeom prst="roundRect">
            <a:avLst>
              <a:gd name="adj" fmla="val 50000"/>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1D0205-D4FF-8389-AC8B-A129C1142785}"/>
              </a:ext>
            </a:extLst>
          </p:cNvPr>
          <p:cNvSpPr>
            <a:spLocks noGrp="1"/>
          </p:cNvSpPr>
          <p:nvPr>
            <p:ph type="title"/>
          </p:nvPr>
        </p:nvSpPr>
        <p:spPr/>
        <p:txBody>
          <a:bodyPr/>
          <a:lstStyle/>
          <a:p>
            <a:r>
              <a:rPr lang="en-US" dirty="0"/>
              <a:t>Principle 2</a:t>
            </a:r>
          </a:p>
        </p:txBody>
      </p:sp>
      <p:sp>
        <p:nvSpPr>
          <p:cNvPr id="3" name="Content Placeholder 2">
            <a:extLst>
              <a:ext uri="{FF2B5EF4-FFF2-40B4-BE49-F238E27FC236}">
                <a16:creationId xmlns:a16="http://schemas.microsoft.com/office/drawing/2014/main" id="{E3AD25CB-B8E4-2F1E-CCAD-3E5DE585C138}"/>
              </a:ext>
            </a:extLst>
          </p:cNvPr>
          <p:cNvSpPr>
            <a:spLocks noGrp="1"/>
          </p:cNvSpPr>
          <p:nvPr>
            <p:ph idx="1"/>
          </p:nvPr>
        </p:nvSpPr>
        <p:spPr>
          <a:xfrm>
            <a:off x="334963" y="2958150"/>
            <a:ext cx="8174635" cy="2704496"/>
          </a:xfrm>
        </p:spPr>
        <p:txBody>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You should consider using a </a:t>
            </a:r>
            <a:r>
              <a:rPr lang="en-US" dirty="0" err="1"/>
              <a:t>standardised</a:t>
            </a:r>
            <a:r>
              <a:rPr lang="en-US" dirty="0"/>
              <a:t> risk assessment tool alongside clinical judgement</a:t>
            </a:r>
          </a:p>
          <a:p>
            <a:r>
              <a:rPr lang="en-US" dirty="0"/>
              <a:t>Tools for risk assessment vary; regardless of the tool used, it should be evidence-based, locally approved and ideally digitally accessible</a:t>
            </a:r>
          </a:p>
          <a:p>
            <a:r>
              <a:rPr lang="en-US" dirty="0"/>
              <a:t>Example tools include:</a:t>
            </a:r>
          </a:p>
          <a:p>
            <a:pPr lvl="1"/>
            <a:r>
              <a:rPr lang="en-US" dirty="0"/>
              <a:t>The Chemotherapy-Induced Nausea and Vomiting (CINV) Risk Assessment         </a:t>
            </a:r>
          </a:p>
          <a:p>
            <a:pPr lvl="1"/>
            <a:r>
              <a:rPr lang="en-US" dirty="0"/>
              <a:t>The MASCC Anti-Emesis Tool</a:t>
            </a:r>
          </a:p>
        </p:txBody>
      </p:sp>
      <p:sp>
        <p:nvSpPr>
          <p:cNvPr id="4" name="Footer Placeholder 3">
            <a:extLst>
              <a:ext uri="{FF2B5EF4-FFF2-40B4-BE49-F238E27FC236}">
                <a16:creationId xmlns:a16="http://schemas.microsoft.com/office/drawing/2014/main" id="{E9DBC72C-7304-C43A-0112-B711AD1CB751}"/>
              </a:ext>
            </a:extLst>
          </p:cNvPr>
          <p:cNvSpPr>
            <a:spLocks noGrp="1"/>
          </p:cNvSpPr>
          <p:nvPr>
            <p:ph type="ftr" sz="quarter" idx="11"/>
          </p:nvPr>
        </p:nvSpPr>
        <p:spPr/>
        <p:txBody>
          <a:bodyPr/>
          <a:lstStyle/>
          <a:p>
            <a:r>
              <a:rPr lang="en-US" dirty="0"/>
              <a:t>Abbreviations: </a:t>
            </a:r>
            <a:r>
              <a:rPr lang="en-US" b="0" dirty="0"/>
              <a:t>CINV: chemotherapy-induced nausea and vomiting; MASCC: Multinational Association of Supportive Care in Cancer. </a:t>
            </a:r>
            <a:r>
              <a:rPr lang="en-US" dirty="0"/>
              <a:t>Resource</a:t>
            </a:r>
            <a:r>
              <a:rPr lang="en-US" b="0" dirty="0"/>
              <a:t> </a:t>
            </a:r>
            <a:r>
              <a:rPr lang="en-US" dirty="0"/>
              <a:t>URLs</a:t>
            </a:r>
            <a:r>
              <a:rPr lang="en-US" b="0" dirty="0"/>
              <a:t>: CINV Risk Assessment: </a:t>
            </a:r>
            <a:r>
              <a:rPr lang="en-US" b="0" dirty="0">
                <a:hlinkClick r:id="rId2"/>
              </a:rPr>
              <a:t>https://www.riskcinv.org/#/</a:t>
            </a:r>
            <a:r>
              <a:rPr lang="en-US" b="0" dirty="0"/>
              <a:t>; MASCC Anti-Emesis Tool: </a:t>
            </a:r>
            <a:r>
              <a:rPr lang="en-US" b="0" dirty="0">
                <a:hlinkClick r:id="rId3"/>
              </a:rPr>
              <a:t>https://mascc.org/resources/assessment-tools/mascc-antiemesis-tool-mat/</a:t>
            </a:r>
            <a:r>
              <a:rPr lang="en-US" b="0" dirty="0"/>
              <a:t>.</a:t>
            </a:r>
          </a:p>
        </p:txBody>
      </p:sp>
      <p:sp>
        <p:nvSpPr>
          <p:cNvPr id="5" name="Slide Number Placeholder 4">
            <a:extLst>
              <a:ext uri="{FF2B5EF4-FFF2-40B4-BE49-F238E27FC236}">
                <a16:creationId xmlns:a16="http://schemas.microsoft.com/office/drawing/2014/main" id="{06BB131E-A273-A1B4-990C-9D92FBBE35EF}"/>
              </a:ext>
            </a:extLst>
          </p:cNvPr>
          <p:cNvSpPr>
            <a:spLocks noGrp="1"/>
          </p:cNvSpPr>
          <p:nvPr>
            <p:ph type="sldNum" sz="quarter" idx="12"/>
          </p:nvPr>
        </p:nvSpPr>
        <p:spPr/>
        <p:txBody>
          <a:bodyPr/>
          <a:lstStyle/>
          <a:p>
            <a:fld id="{5D54BA0C-01AB-6845-BFA5-9A985E4AABD7}" type="slidenum">
              <a:rPr lang="en-US" smtClean="0"/>
              <a:t>13</a:t>
            </a:fld>
            <a:endParaRPr lang="en-US"/>
          </a:p>
        </p:txBody>
      </p:sp>
      <p:sp>
        <p:nvSpPr>
          <p:cNvPr id="6" name="Text Placeholder 5">
            <a:extLst>
              <a:ext uri="{FF2B5EF4-FFF2-40B4-BE49-F238E27FC236}">
                <a16:creationId xmlns:a16="http://schemas.microsoft.com/office/drawing/2014/main" id="{9BE54CEB-DE7D-0627-C6E1-B05C8B0C89D3}"/>
              </a:ext>
            </a:extLst>
          </p:cNvPr>
          <p:cNvSpPr>
            <a:spLocks noGrp="1"/>
          </p:cNvSpPr>
          <p:nvPr>
            <p:ph type="body" sz="quarter" idx="13"/>
          </p:nvPr>
        </p:nvSpPr>
        <p:spPr/>
        <p:txBody>
          <a:bodyPr/>
          <a:lstStyle/>
          <a:p>
            <a:r>
              <a:rPr lang="en-US" dirty="0"/>
              <a:t>The risk assessment should </a:t>
            </a:r>
            <a:r>
              <a:rPr lang="en-US" dirty="0" err="1"/>
              <a:t>utilise</a:t>
            </a:r>
            <a:r>
              <a:rPr lang="en-US" dirty="0"/>
              <a:t> a locally approved and evidence-based tool</a:t>
            </a:r>
          </a:p>
        </p:txBody>
      </p:sp>
      <p:sp>
        <p:nvSpPr>
          <p:cNvPr id="7" name="Content Placeholder 6">
            <a:extLst>
              <a:ext uri="{FF2B5EF4-FFF2-40B4-BE49-F238E27FC236}">
                <a16:creationId xmlns:a16="http://schemas.microsoft.com/office/drawing/2014/main" id="{C6BAA2A4-0FA1-D9D6-33D8-5F2B59D28575}"/>
              </a:ext>
            </a:extLst>
          </p:cNvPr>
          <p:cNvSpPr>
            <a:spLocks noGrp="1"/>
          </p:cNvSpPr>
          <p:nvPr>
            <p:ph sz="quarter" idx="14"/>
          </p:nvPr>
        </p:nvSpPr>
        <p:spPr/>
        <p:txBody>
          <a:bodyPr/>
          <a:lstStyle/>
          <a:p>
            <a:r>
              <a:rPr lang="en-US" dirty="0"/>
              <a:t>Risk Assessment</a:t>
            </a:r>
          </a:p>
        </p:txBody>
      </p:sp>
      <p:sp>
        <p:nvSpPr>
          <p:cNvPr id="9" name="TextBox 8">
            <a:extLst>
              <a:ext uri="{FF2B5EF4-FFF2-40B4-BE49-F238E27FC236}">
                <a16:creationId xmlns:a16="http://schemas.microsoft.com/office/drawing/2014/main" id="{F25248B5-A0F7-76E6-6D78-04FE1C64B0DD}"/>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83%</a:t>
            </a:r>
            <a:endParaRPr lang="en-US" b="1" u="none" strike="noStrike" baseline="0" dirty="0">
              <a:latin typeface="Helvetica" pitchFamily="2" charset="0"/>
            </a:endParaRPr>
          </a:p>
        </p:txBody>
      </p:sp>
      <p:grpSp>
        <p:nvGrpSpPr>
          <p:cNvPr id="10" name="Group 9">
            <a:extLst>
              <a:ext uri="{FF2B5EF4-FFF2-40B4-BE49-F238E27FC236}">
                <a16:creationId xmlns:a16="http://schemas.microsoft.com/office/drawing/2014/main" id="{F026A4AE-AA34-058F-BA27-51B5BD834FD4}"/>
              </a:ext>
            </a:extLst>
          </p:cNvPr>
          <p:cNvGrpSpPr/>
          <p:nvPr/>
        </p:nvGrpSpPr>
        <p:grpSpPr>
          <a:xfrm>
            <a:off x="8534401" y="2958150"/>
            <a:ext cx="3322636" cy="2794950"/>
            <a:chOff x="8534401" y="3072208"/>
            <a:chExt cx="3322636" cy="2794950"/>
          </a:xfrm>
        </p:grpSpPr>
        <p:sp>
          <p:nvSpPr>
            <p:cNvPr id="12" name="Rounded Rectangle 7">
              <a:extLst>
                <a:ext uri="{FF2B5EF4-FFF2-40B4-BE49-F238E27FC236}">
                  <a16:creationId xmlns:a16="http://schemas.microsoft.com/office/drawing/2014/main" id="{3C556B87-CBC6-75D4-FBC5-BB38EE82BFF4}"/>
                </a:ext>
              </a:extLst>
            </p:cNvPr>
            <p:cNvSpPr/>
            <p:nvPr/>
          </p:nvSpPr>
          <p:spPr>
            <a:xfrm>
              <a:off x="8534401" y="3072208"/>
              <a:ext cx="3322636" cy="2794950"/>
            </a:xfrm>
            <a:prstGeom prst="roundRect">
              <a:avLst>
                <a:gd name="adj" fmla="val 19254"/>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A qr code on a white background&#10;&#10;AI-generated content may be incorrect.">
              <a:extLst>
                <a:ext uri="{FF2B5EF4-FFF2-40B4-BE49-F238E27FC236}">
                  <a16:creationId xmlns:a16="http://schemas.microsoft.com/office/drawing/2014/main" id="{0FBC1FC5-8208-86FD-050F-760DF2117734}"/>
                </a:ext>
              </a:extLst>
            </p:cNvPr>
            <p:cNvPicPr>
              <a:picLocks noChangeAspect="1"/>
            </p:cNvPicPr>
            <p:nvPr/>
          </p:nvPicPr>
          <p:blipFill rotWithShape="1">
            <a:blip r:embed="rId4"/>
            <a:srcRect l="1623" t="1980" r="1980" b="1623"/>
            <a:stretch>
              <a:fillRect/>
            </a:stretch>
          </p:blipFill>
          <p:spPr>
            <a:xfrm>
              <a:off x="8877600" y="3534058"/>
              <a:ext cx="1144800" cy="1144800"/>
            </a:xfrm>
            <a:prstGeom prst="rect">
              <a:avLst/>
            </a:prstGeom>
          </p:spPr>
        </p:pic>
        <p:pic>
          <p:nvPicPr>
            <p:cNvPr id="16" name="Picture 15" descr="A qr code on a white background&#10;&#10;AI-generated content may be incorrect.">
              <a:extLst>
                <a:ext uri="{FF2B5EF4-FFF2-40B4-BE49-F238E27FC236}">
                  <a16:creationId xmlns:a16="http://schemas.microsoft.com/office/drawing/2014/main" id="{CDE78D2A-EF90-C100-0A43-65094FBC619F}"/>
                </a:ext>
              </a:extLst>
            </p:cNvPr>
            <p:cNvPicPr>
              <a:picLocks noChangeAspect="1"/>
            </p:cNvPicPr>
            <p:nvPr/>
          </p:nvPicPr>
          <p:blipFill>
            <a:blip r:embed="rId5"/>
            <a:srcRect l="2438" t="2788" r="3122" b="2771"/>
            <a:stretch>
              <a:fillRect/>
            </a:stretch>
          </p:blipFill>
          <p:spPr>
            <a:xfrm>
              <a:off x="10414800" y="3534058"/>
              <a:ext cx="1144800" cy="1144801"/>
            </a:xfrm>
            <a:prstGeom prst="rect">
              <a:avLst/>
            </a:prstGeom>
          </p:spPr>
        </p:pic>
        <p:sp>
          <p:nvSpPr>
            <p:cNvPr id="17" name="TextBox 16">
              <a:extLst>
                <a:ext uri="{FF2B5EF4-FFF2-40B4-BE49-F238E27FC236}">
                  <a16:creationId xmlns:a16="http://schemas.microsoft.com/office/drawing/2014/main" id="{E6979485-0704-AAD8-75B6-85E1339F3D05}"/>
                </a:ext>
              </a:extLst>
            </p:cNvPr>
            <p:cNvSpPr txBox="1"/>
            <p:nvPr/>
          </p:nvSpPr>
          <p:spPr>
            <a:xfrm>
              <a:off x="8799968" y="4722058"/>
              <a:ext cx="1303644" cy="492443"/>
            </a:xfrm>
            <a:prstGeom prst="rect">
              <a:avLst/>
            </a:prstGeom>
            <a:noFill/>
          </p:spPr>
          <p:txBody>
            <a:bodyPr wrap="square" rtlCol="0">
              <a:spAutoFit/>
            </a:bodyPr>
            <a:lstStyle/>
            <a:p>
              <a:pPr algn="ctr"/>
              <a:r>
                <a:rPr lang="en-US" sz="1300" dirty="0">
                  <a:solidFill>
                    <a:schemeClr val="tx2"/>
                  </a:solidFill>
                  <a:latin typeface="Helvetica" panose="020B0604020202020204"/>
                  <a:cs typeface="Helvetica" panose="020B0604020202020204"/>
                  <a:hlinkClick r:id="rId2">
                    <a:extLst>
                      <a:ext uri="{A12FA001-AC4F-418D-AE19-62706E023703}">
                        <ahyp:hlinkClr xmlns:ahyp="http://schemas.microsoft.com/office/drawing/2018/hyperlinkcolor" val="tx"/>
                      </a:ext>
                    </a:extLst>
                  </a:hlinkClick>
                </a:rPr>
                <a:t>CINV Risk Assessment</a:t>
              </a:r>
              <a:endParaRPr lang="en-GB" sz="1300" dirty="0">
                <a:solidFill>
                  <a:schemeClr val="tx2"/>
                </a:solidFill>
                <a:latin typeface="Helvetica" panose="020B0604020202020204"/>
                <a:cs typeface="Helvetica" panose="020B0604020202020204"/>
              </a:endParaRPr>
            </a:p>
          </p:txBody>
        </p:sp>
        <p:sp>
          <p:nvSpPr>
            <p:cNvPr id="18" name="TextBox 17">
              <a:extLst>
                <a:ext uri="{FF2B5EF4-FFF2-40B4-BE49-F238E27FC236}">
                  <a16:creationId xmlns:a16="http://schemas.microsoft.com/office/drawing/2014/main" id="{571A8CA3-A960-DD8E-3E9C-64D99EAD4083}"/>
                </a:ext>
              </a:extLst>
            </p:cNvPr>
            <p:cNvSpPr txBox="1"/>
            <p:nvPr/>
          </p:nvSpPr>
          <p:spPr>
            <a:xfrm>
              <a:off x="10262775" y="4722058"/>
              <a:ext cx="1435100" cy="492443"/>
            </a:xfrm>
            <a:prstGeom prst="rect">
              <a:avLst/>
            </a:prstGeom>
            <a:noFill/>
          </p:spPr>
          <p:txBody>
            <a:bodyPr wrap="square" rtlCol="0" anchor="t" anchorCtr="0">
              <a:spAutoFit/>
            </a:bodyPr>
            <a:lstStyle/>
            <a:p>
              <a:pPr algn="ctr"/>
              <a:r>
                <a:rPr lang="en-US" sz="1300" dirty="0">
                  <a:solidFill>
                    <a:srgbClr val="26A687"/>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MASCC </a:t>
              </a:r>
              <a:r>
                <a:rPr lang="en-US" sz="1300" dirty="0">
                  <a:solidFill>
                    <a:schemeClr val="tx2"/>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Anti-Emesis Tool</a:t>
              </a:r>
              <a:endParaRPr lang="en-GB" sz="1300" dirty="0">
                <a:latin typeface="Helvetica" panose="020B0604020202020204"/>
                <a:cs typeface="Helvetica" panose="020B0604020202020204"/>
              </a:endParaRPr>
            </a:p>
          </p:txBody>
        </p:sp>
        <p:sp>
          <p:nvSpPr>
            <p:cNvPr id="19" name="TextBox 18">
              <a:extLst>
                <a:ext uri="{FF2B5EF4-FFF2-40B4-BE49-F238E27FC236}">
                  <a16:creationId xmlns:a16="http://schemas.microsoft.com/office/drawing/2014/main" id="{6CCD281C-946E-8D4B-05A5-AE6483F1F682}"/>
                </a:ext>
              </a:extLst>
            </p:cNvPr>
            <p:cNvSpPr txBox="1"/>
            <p:nvPr/>
          </p:nvSpPr>
          <p:spPr>
            <a:xfrm>
              <a:off x="8943679" y="3160899"/>
              <a:ext cx="2358024" cy="338554"/>
            </a:xfrm>
            <a:prstGeom prst="rect">
              <a:avLst/>
            </a:prstGeom>
            <a:noFill/>
          </p:spPr>
          <p:txBody>
            <a:bodyPr wrap="square" rtlCol="0">
              <a:spAutoFit/>
            </a:bodyPr>
            <a:lstStyle/>
            <a:p>
              <a:pPr algn="ctr"/>
              <a:r>
                <a:rPr lang="en-GB" sz="1600" b="1" dirty="0">
                  <a:latin typeface="Helvetica" panose="020B0604020202020204" pitchFamily="34" charset="0"/>
                  <a:cs typeface="Helvetica" panose="020B0604020202020204" pitchFamily="34" charset="0"/>
                </a:rPr>
                <a:t>Resources:</a:t>
              </a:r>
            </a:p>
          </p:txBody>
        </p:sp>
      </p:grpSp>
      <p:pic>
        <p:nvPicPr>
          <p:cNvPr id="11" name="Graphic 10">
            <a:extLst>
              <a:ext uri="{FF2B5EF4-FFF2-40B4-BE49-F238E27FC236}">
                <a16:creationId xmlns:a16="http://schemas.microsoft.com/office/drawing/2014/main" id="{42855697-B99D-0C4D-CD9A-FA13D7FDE85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245781" flipH="1">
            <a:off x="9934722" y="4877047"/>
            <a:ext cx="180000" cy="180000"/>
          </a:xfrm>
          <a:prstGeom prst="rect">
            <a:avLst/>
          </a:prstGeom>
        </p:spPr>
      </p:pic>
      <p:sp>
        <p:nvSpPr>
          <p:cNvPr id="20" name="TextBox 19">
            <a:extLst>
              <a:ext uri="{FF2B5EF4-FFF2-40B4-BE49-F238E27FC236}">
                <a16:creationId xmlns:a16="http://schemas.microsoft.com/office/drawing/2014/main" id="{53338BB7-CF78-999D-41C8-44B93C1C9110}"/>
              </a:ext>
            </a:extLst>
          </p:cNvPr>
          <p:cNvSpPr txBox="1"/>
          <p:nvPr/>
        </p:nvSpPr>
        <p:spPr>
          <a:xfrm>
            <a:off x="8557962" y="5256000"/>
            <a:ext cx="3322636" cy="338554"/>
          </a:xfrm>
          <a:prstGeom prst="rect">
            <a:avLst/>
          </a:prstGeom>
          <a:noFill/>
        </p:spPr>
        <p:txBody>
          <a:bodyPr wrap="square" rtlCol="0">
            <a:spAutoFit/>
          </a:bodyPr>
          <a:lstStyle/>
          <a:p>
            <a:pPr algn="ctr"/>
            <a:r>
              <a:rPr lang="en-US" sz="800" i="1" dirty="0">
                <a:latin typeface="Helvetica" panose="020B0604020202020204"/>
                <a:cs typeface="Helvetica" panose="020B0604020202020204"/>
              </a:rPr>
              <a:t>External websites; not owned or funded by Chugai. Content not controlled by Chugai.</a:t>
            </a:r>
            <a:endParaRPr lang="en-GB" sz="800" i="1" dirty="0">
              <a:latin typeface="Helvetica" panose="020B0604020202020204"/>
              <a:cs typeface="Helvetica" panose="020B0604020202020204"/>
            </a:endParaRPr>
          </a:p>
        </p:txBody>
      </p:sp>
      <p:pic>
        <p:nvPicPr>
          <p:cNvPr id="21" name="Graphic 20">
            <a:extLst>
              <a:ext uri="{FF2B5EF4-FFF2-40B4-BE49-F238E27FC236}">
                <a16:creationId xmlns:a16="http://schemas.microsoft.com/office/drawing/2014/main" id="{6F2E2A3B-065E-BA03-4A75-406A162724D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245781" flipH="1">
            <a:off x="11459423" y="4877046"/>
            <a:ext cx="180000" cy="180000"/>
          </a:xfrm>
          <a:prstGeom prst="rect">
            <a:avLst/>
          </a:prstGeom>
        </p:spPr>
      </p:pic>
    </p:spTree>
    <p:extLst>
      <p:ext uri="{BB962C8B-B14F-4D97-AF65-F5344CB8AC3E}">
        <p14:creationId xmlns:p14="http://schemas.microsoft.com/office/powerpoint/2010/main" val="425451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B3066-0128-EA59-BF12-FA74520B9437}"/>
            </a:ext>
          </a:extLst>
        </p:cNvPr>
        <p:cNvGrpSpPr/>
        <p:nvPr/>
      </p:nvGrpSpPr>
      <p:grpSpPr>
        <a:xfrm>
          <a:off x="0" y="0"/>
          <a:ext cx="0" cy="0"/>
          <a:chOff x="0" y="0"/>
          <a:chExt cx="0" cy="0"/>
        </a:xfrm>
      </p:grpSpPr>
      <p:sp>
        <p:nvSpPr>
          <p:cNvPr id="8" name="Rounded Rectangle 7">
            <a:extLst>
              <a:ext uri="{FF2B5EF4-FFF2-40B4-BE49-F238E27FC236}">
                <a16:creationId xmlns:a16="http://schemas.microsoft.com/office/drawing/2014/main" id="{7FC7D87E-F344-BA9D-B691-440D08763768}"/>
              </a:ext>
            </a:extLst>
          </p:cNvPr>
          <p:cNvSpPr/>
          <p:nvPr/>
        </p:nvSpPr>
        <p:spPr>
          <a:xfrm>
            <a:off x="8799968" y="561315"/>
            <a:ext cx="3057070" cy="443620"/>
          </a:xfrm>
          <a:prstGeom prst="roundRect">
            <a:avLst>
              <a:gd name="adj" fmla="val 50000"/>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2529A7-BABD-7714-E09A-B4B6CED63E8A}"/>
              </a:ext>
            </a:extLst>
          </p:cNvPr>
          <p:cNvSpPr>
            <a:spLocks noGrp="1"/>
          </p:cNvSpPr>
          <p:nvPr>
            <p:ph type="title"/>
          </p:nvPr>
        </p:nvSpPr>
        <p:spPr/>
        <p:txBody>
          <a:bodyPr/>
          <a:lstStyle/>
          <a:p>
            <a:r>
              <a:rPr lang="en-US" dirty="0"/>
              <a:t>Discussion</a:t>
            </a:r>
          </a:p>
        </p:txBody>
      </p:sp>
      <p:sp>
        <p:nvSpPr>
          <p:cNvPr id="4" name="Footer Placeholder 3">
            <a:extLst>
              <a:ext uri="{FF2B5EF4-FFF2-40B4-BE49-F238E27FC236}">
                <a16:creationId xmlns:a16="http://schemas.microsoft.com/office/drawing/2014/main" id="{5FB24A85-C380-20C7-7FB4-B3BC73820AB9}"/>
              </a:ext>
            </a:extLst>
          </p:cNvPr>
          <p:cNvSpPr>
            <a:spLocks noGrp="1"/>
          </p:cNvSpPr>
          <p:nvPr>
            <p:ph type="ftr" sz="quarter" idx="11"/>
          </p:nvPr>
        </p:nvSpPr>
        <p:spPr/>
        <p:txBody>
          <a:bodyPr/>
          <a:lstStyle/>
          <a:p>
            <a:r>
              <a:rPr lang="en-US" dirty="0"/>
              <a:t>Abbreviations: </a:t>
            </a:r>
            <a:r>
              <a:rPr lang="en-US" b="0" dirty="0"/>
              <a:t>SACT: systemic anticancer therapy.</a:t>
            </a:r>
          </a:p>
        </p:txBody>
      </p:sp>
      <p:sp>
        <p:nvSpPr>
          <p:cNvPr id="5" name="Slide Number Placeholder 4">
            <a:extLst>
              <a:ext uri="{FF2B5EF4-FFF2-40B4-BE49-F238E27FC236}">
                <a16:creationId xmlns:a16="http://schemas.microsoft.com/office/drawing/2014/main" id="{F181E855-6FF5-E767-F6EB-798D6BD8FC94}"/>
              </a:ext>
            </a:extLst>
          </p:cNvPr>
          <p:cNvSpPr>
            <a:spLocks noGrp="1"/>
          </p:cNvSpPr>
          <p:nvPr>
            <p:ph type="sldNum" sz="quarter" idx="12"/>
          </p:nvPr>
        </p:nvSpPr>
        <p:spPr/>
        <p:txBody>
          <a:bodyPr/>
          <a:lstStyle/>
          <a:p>
            <a:fld id="{5D54BA0C-01AB-6845-BFA5-9A985E4AABD7}" type="slidenum">
              <a:rPr lang="en-US" smtClean="0"/>
              <a:t>14</a:t>
            </a:fld>
            <a:endParaRPr lang="en-US"/>
          </a:p>
        </p:txBody>
      </p:sp>
      <p:sp>
        <p:nvSpPr>
          <p:cNvPr id="6" name="Text Placeholder 5">
            <a:extLst>
              <a:ext uri="{FF2B5EF4-FFF2-40B4-BE49-F238E27FC236}">
                <a16:creationId xmlns:a16="http://schemas.microsoft.com/office/drawing/2014/main" id="{222DCB62-7F9B-FAD0-8F2C-0BE3A1EF3B18}"/>
              </a:ext>
            </a:extLst>
          </p:cNvPr>
          <p:cNvSpPr>
            <a:spLocks noGrp="1"/>
          </p:cNvSpPr>
          <p:nvPr>
            <p:ph type="body" sz="quarter" idx="13"/>
          </p:nvPr>
        </p:nvSpPr>
        <p:spPr/>
        <p:txBody>
          <a:bodyPr>
            <a:normAutofit/>
          </a:bodyPr>
          <a:lstStyle/>
          <a:p>
            <a:pPr marL="342900" indent="-342900">
              <a:buFont typeface="+mj-lt"/>
              <a:buAutoNum type="arabicPeriod"/>
            </a:pPr>
            <a:r>
              <a:rPr lang="en-US" dirty="0"/>
              <a:t>All patients should undergo an </a:t>
            </a:r>
            <a:r>
              <a:rPr lang="en-US" dirty="0" err="1"/>
              <a:t>individualised</a:t>
            </a:r>
            <a:r>
              <a:rPr lang="en-US" dirty="0"/>
              <a:t> risk assessment prior to any new SACT       regimen or relevant change in circumstance between SACT cycles</a:t>
            </a:r>
          </a:p>
          <a:p>
            <a:pPr marL="342900" indent="-342900">
              <a:buFont typeface="+mj-lt"/>
              <a:buAutoNum type="arabicPeriod"/>
            </a:pPr>
            <a:r>
              <a:rPr lang="en-US" dirty="0"/>
              <a:t>The risk assessment should </a:t>
            </a:r>
            <a:r>
              <a:rPr lang="en-US" dirty="0" err="1"/>
              <a:t>utilise</a:t>
            </a:r>
            <a:r>
              <a:rPr lang="en-US" dirty="0"/>
              <a:t> a locally approved and evidence-based tool</a:t>
            </a:r>
          </a:p>
        </p:txBody>
      </p:sp>
      <p:sp>
        <p:nvSpPr>
          <p:cNvPr id="7" name="Content Placeholder 6">
            <a:extLst>
              <a:ext uri="{FF2B5EF4-FFF2-40B4-BE49-F238E27FC236}">
                <a16:creationId xmlns:a16="http://schemas.microsoft.com/office/drawing/2014/main" id="{CE284D65-D75D-7130-2ADD-E8F8C467CD6E}"/>
              </a:ext>
            </a:extLst>
          </p:cNvPr>
          <p:cNvSpPr>
            <a:spLocks noGrp="1"/>
          </p:cNvSpPr>
          <p:nvPr>
            <p:ph sz="quarter" idx="14"/>
          </p:nvPr>
        </p:nvSpPr>
        <p:spPr/>
        <p:txBody>
          <a:bodyPr/>
          <a:lstStyle/>
          <a:p>
            <a:r>
              <a:rPr lang="en-US" dirty="0"/>
              <a:t>Risk Assessment</a:t>
            </a:r>
          </a:p>
        </p:txBody>
      </p:sp>
      <p:sp>
        <p:nvSpPr>
          <p:cNvPr id="9" name="TextBox 8">
            <a:extLst>
              <a:ext uri="{FF2B5EF4-FFF2-40B4-BE49-F238E27FC236}">
                <a16:creationId xmlns:a16="http://schemas.microsoft.com/office/drawing/2014/main" id="{BA8099E6-4A68-38E7-3E98-0230C76962CD}"/>
              </a:ext>
            </a:extLst>
          </p:cNvPr>
          <p:cNvSpPr txBox="1"/>
          <p:nvPr/>
        </p:nvSpPr>
        <p:spPr>
          <a:xfrm>
            <a:off x="334963" y="2173188"/>
            <a:ext cx="949194" cy="307777"/>
          </a:xfrm>
          <a:prstGeom prst="rect">
            <a:avLst/>
          </a:prstGeom>
          <a:noFill/>
        </p:spPr>
        <p:txBody>
          <a:bodyPr wrap="square">
            <a:spAutoFit/>
          </a:bodyPr>
          <a:lstStyle/>
          <a:p>
            <a:pPr algn="ctr"/>
            <a:r>
              <a:rPr lang="en-US" sz="1400" b="1" dirty="0">
                <a:latin typeface="Helvetica" panose="020B0604020202020204"/>
                <a:cs typeface="Helvetica" panose="020B0604020202020204"/>
              </a:rPr>
              <a:t>83</a:t>
            </a:r>
            <a:r>
              <a:rPr lang="en-US" sz="1400" b="1" dirty="0">
                <a:latin typeface="Helvetica" panose="020B0604020202020204"/>
                <a:ea typeface="Tahoma" panose="020B0604030504040204" pitchFamily="34" charset="0"/>
                <a:cs typeface="Helvetica" panose="020B0604020202020204"/>
              </a:rPr>
              <a:t>–100</a:t>
            </a:r>
            <a:r>
              <a:rPr lang="en-US" sz="1400" b="1" dirty="0">
                <a:latin typeface="Helvetica" panose="020B0604020202020204"/>
                <a:cs typeface="Helvetica" panose="020B0604020202020204"/>
              </a:rPr>
              <a:t>%</a:t>
            </a:r>
            <a:endParaRPr lang="en-US" sz="1400" b="1" u="none" strike="noStrike" baseline="0" dirty="0">
              <a:latin typeface="Helvetica" panose="020B0604020202020204"/>
              <a:cs typeface="Helvetica" panose="020B0604020202020204"/>
            </a:endParaRPr>
          </a:p>
        </p:txBody>
      </p:sp>
      <p:sp>
        <p:nvSpPr>
          <p:cNvPr id="13" name="Round Diagonal Corner of Rectangle 6">
            <a:extLst>
              <a:ext uri="{FF2B5EF4-FFF2-40B4-BE49-F238E27FC236}">
                <a16:creationId xmlns:a16="http://schemas.microsoft.com/office/drawing/2014/main" id="{01E323E4-E06B-1794-7007-F7BE11CDC8C9}"/>
              </a:ext>
            </a:extLst>
          </p:cNvPr>
          <p:cNvSpPr>
            <a:spLocks noGrp="1"/>
          </p:cNvSpPr>
          <p:nvPr>
            <p:ph idx="1"/>
          </p:nvPr>
        </p:nvSpPr>
        <p:spPr>
          <a:xfrm>
            <a:off x="334963" y="2957513"/>
            <a:ext cx="11522075" cy="2705100"/>
          </a:xfrm>
          <a:prstGeom prst="round2DiagRect">
            <a:avLst>
              <a:gd name="adj1" fmla="val 50000"/>
              <a:gd name="adj2" fmla="val 0"/>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en-US" sz="1800" dirty="0">
                <a:solidFill>
                  <a:schemeClr val="tx1"/>
                </a:solidFill>
                <a:latin typeface="Helvetica" panose="020B0604020202020204"/>
                <a:cs typeface="Helvetica" panose="020B0604020202020204"/>
              </a:rPr>
              <a:t>How could </a:t>
            </a:r>
            <a:r>
              <a:rPr lang="en-US" sz="1800" dirty="0" err="1">
                <a:solidFill>
                  <a:schemeClr val="tx1"/>
                </a:solidFill>
                <a:latin typeface="Helvetica" panose="020B0604020202020204"/>
                <a:cs typeface="Helvetica" panose="020B0604020202020204"/>
              </a:rPr>
              <a:t>individualised</a:t>
            </a:r>
            <a:r>
              <a:rPr lang="en-US" sz="1800" dirty="0">
                <a:solidFill>
                  <a:schemeClr val="tx1"/>
                </a:solidFill>
                <a:latin typeface="Helvetica" panose="020B0604020202020204"/>
                <a:cs typeface="Helvetica" panose="020B0604020202020204"/>
              </a:rPr>
              <a:t> risk assessments be integrated into your practice?</a:t>
            </a:r>
          </a:p>
          <a:p>
            <a:pPr algn="ctr"/>
            <a:r>
              <a:rPr lang="en-US" sz="1800" dirty="0">
                <a:solidFill>
                  <a:schemeClr val="tx1"/>
                </a:solidFill>
                <a:latin typeface="Helvetica" panose="020B0604020202020204"/>
                <a:cs typeface="Helvetica" panose="020B0604020202020204"/>
              </a:rPr>
              <a:t>How might these principles be applied in resource-limited settings?</a:t>
            </a:r>
          </a:p>
          <a:p>
            <a:pPr algn="ctr"/>
            <a:r>
              <a:rPr lang="en-US" sz="1800" dirty="0">
                <a:solidFill>
                  <a:schemeClr val="tx1"/>
                </a:solidFill>
                <a:latin typeface="Helvetica" panose="020B0604020202020204"/>
                <a:cs typeface="Helvetica" panose="020B0604020202020204"/>
              </a:rPr>
              <a:t>What tool do you use for risk assessment in your clinical practice? </a:t>
            </a:r>
          </a:p>
          <a:p>
            <a:pPr lvl="1" algn="ctr">
              <a:buFont typeface="Courier New" panose="02070309020205020404" pitchFamily="49" charset="0"/>
              <a:buChar char="o"/>
            </a:pPr>
            <a:r>
              <a:rPr lang="en-US" sz="1700" dirty="0">
                <a:solidFill>
                  <a:schemeClr val="tx1"/>
                </a:solidFill>
                <a:latin typeface="Helvetica" panose="020B0604020202020204"/>
                <a:cs typeface="Helvetica" panose="020B0604020202020204"/>
              </a:rPr>
              <a:t>Is it digitally accessible; if not, could it be?</a:t>
            </a:r>
          </a:p>
        </p:txBody>
      </p:sp>
    </p:spTree>
    <p:extLst>
      <p:ext uri="{BB962C8B-B14F-4D97-AF65-F5344CB8AC3E}">
        <p14:creationId xmlns:p14="http://schemas.microsoft.com/office/powerpoint/2010/main" val="2993371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0BE63-54F8-B245-66B8-BC42ADDE637D}"/>
              </a:ext>
            </a:extLst>
          </p:cNvPr>
          <p:cNvSpPr>
            <a:spLocks noGrp="1"/>
          </p:cNvSpPr>
          <p:nvPr>
            <p:ph type="title"/>
          </p:nvPr>
        </p:nvSpPr>
        <p:spPr/>
        <p:txBody>
          <a:bodyPr/>
          <a:lstStyle/>
          <a:p>
            <a:r>
              <a:rPr lang="en-US" dirty="0"/>
              <a:t>Principle 3</a:t>
            </a:r>
          </a:p>
        </p:txBody>
      </p:sp>
      <p:sp>
        <p:nvSpPr>
          <p:cNvPr id="3" name="Content Placeholder 2">
            <a:extLst>
              <a:ext uri="{FF2B5EF4-FFF2-40B4-BE49-F238E27FC236}">
                <a16:creationId xmlns:a16="http://schemas.microsoft.com/office/drawing/2014/main" id="{51B4409A-6E79-A3BF-3376-C147D58C4DFF}"/>
              </a:ext>
            </a:extLst>
          </p:cNvPr>
          <p:cNvSpPr>
            <a:spLocks noGrp="1"/>
          </p:cNvSpPr>
          <p:nvPr>
            <p:ph idx="1"/>
          </p:nvPr>
        </p:nvSpPr>
        <p:spPr>
          <a:xfrm>
            <a:off x="334964" y="2958150"/>
            <a:ext cx="9298406" cy="2780498"/>
          </a:xfrm>
        </p:spPr>
        <p:txBody>
          <a:bodyPr>
            <a:normAutofit lnSpcReduction="10000"/>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Anti-emetic protocols should be </a:t>
            </a:r>
            <a:r>
              <a:rPr lang="en-US" dirty="0" err="1"/>
              <a:t>optimised</a:t>
            </a:r>
            <a:r>
              <a:rPr lang="en-US" dirty="0"/>
              <a:t> to align with the latest international evidence-based guidelines (e.g. MASCC/ESMO)</a:t>
            </a:r>
            <a:r>
              <a:rPr lang="en-US" baseline="30000" dirty="0"/>
              <a:t>1 </a:t>
            </a:r>
            <a:r>
              <a:rPr lang="en-US" dirty="0"/>
              <a:t>and adjusted according to individual risk factors and risk assessment, to allow for clear escalation for higher risk patients </a:t>
            </a:r>
          </a:p>
          <a:p>
            <a:r>
              <a:rPr lang="en-US" dirty="0"/>
              <a:t>While the prevention of SACT-induced nausea and vomiting is important, delayed symptoms, breakthrough episodes and refractory nausea and vomiting require consideration</a:t>
            </a:r>
          </a:p>
          <a:p>
            <a:r>
              <a:rPr lang="en-US" dirty="0"/>
              <a:t>Where possible, you should document plans in patient health records to ensure HCPs can escalate care appropriately, regardless of where a patient presents</a:t>
            </a:r>
          </a:p>
          <a:p>
            <a:r>
              <a:rPr lang="en-US" dirty="0" err="1"/>
              <a:t>Individualised</a:t>
            </a:r>
            <a:r>
              <a:rPr lang="en-US" dirty="0"/>
              <a:t> anti-emetic plans in patient records should be reviewed alongside risk assessments (</a:t>
            </a:r>
            <a:r>
              <a:rPr lang="en-US" dirty="0">
                <a:hlinkClick r:id="rId3" action="ppaction://hlinksldjump"/>
              </a:rPr>
              <a:t>Principle 1</a:t>
            </a:r>
            <a:r>
              <a:rPr lang="en-US" dirty="0"/>
              <a:t>)</a:t>
            </a:r>
          </a:p>
        </p:txBody>
      </p:sp>
      <p:sp>
        <p:nvSpPr>
          <p:cNvPr id="4" name="Footer Placeholder 3">
            <a:extLst>
              <a:ext uri="{FF2B5EF4-FFF2-40B4-BE49-F238E27FC236}">
                <a16:creationId xmlns:a16="http://schemas.microsoft.com/office/drawing/2014/main" id="{9A83AFC0-F0F4-7D7E-D1F6-855B246D7A34}"/>
              </a:ext>
            </a:extLst>
          </p:cNvPr>
          <p:cNvSpPr>
            <a:spLocks noGrp="1"/>
          </p:cNvSpPr>
          <p:nvPr>
            <p:ph type="ftr" sz="quarter" idx="11"/>
          </p:nvPr>
        </p:nvSpPr>
        <p:spPr/>
        <p:txBody>
          <a:bodyPr/>
          <a:lstStyle/>
          <a:p>
            <a:r>
              <a:rPr lang="en-GB" dirty="0"/>
              <a:t>Abbreviations: </a:t>
            </a:r>
            <a:r>
              <a:rPr lang="en-GB" b="0" dirty="0"/>
              <a:t>HCPs: healthcare professionals; SACT: systemic anticancer therapy. </a:t>
            </a:r>
            <a:r>
              <a:rPr lang="en-GB" dirty="0"/>
              <a:t>References: </a:t>
            </a:r>
            <a:r>
              <a:rPr lang="en-GB" b="0" dirty="0"/>
              <a:t>1. MASCC 2023. </a:t>
            </a:r>
            <a:r>
              <a:rPr lang="en-GB" b="0" dirty="0">
                <a:hlinkClick r:id="rId4"/>
              </a:rPr>
              <a:t>MASCC/ESMO Antiemetic Guidelines (2023 Update)</a:t>
            </a:r>
            <a:r>
              <a:rPr lang="en-GB" b="0" dirty="0"/>
              <a:t>. </a:t>
            </a:r>
            <a:r>
              <a:rPr lang="en-GB" dirty="0"/>
              <a:t>Resource URLs: </a:t>
            </a:r>
            <a:r>
              <a:rPr lang="en-GB" b="0" dirty="0"/>
              <a:t>MASCC/ESMO Guidelines 2023: </a:t>
            </a:r>
            <a:r>
              <a:rPr lang="en-GB" b="0" dirty="0">
                <a:hlinkClick r:id="rId4"/>
              </a:rPr>
              <a:t>https://mascc.org/resources/mascc-guidelines/?refer=antiemetics-study-group</a:t>
            </a:r>
            <a:r>
              <a:rPr lang="en-GB" b="0" dirty="0"/>
              <a:t>.</a:t>
            </a:r>
          </a:p>
        </p:txBody>
      </p:sp>
      <p:sp>
        <p:nvSpPr>
          <p:cNvPr id="5" name="Slide Number Placeholder 4">
            <a:extLst>
              <a:ext uri="{FF2B5EF4-FFF2-40B4-BE49-F238E27FC236}">
                <a16:creationId xmlns:a16="http://schemas.microsoft.com/office/drawing/2014/main" id="{49908EC6-CBC8-1F93-7775-2D61725D6AA4}"/>
              </a:ext>
            </a:extLst>
          </p:cNvPr>
          <p:cNvSpPr>
            <a:spLocks noGrp="1"/>
          </p:cNvSpPr>
          <p:nvPr>
            <p:ph type="sldNum" sz="quarter" idx="12"/>
          </p:nvPr>
        </p:nvSpPr>
        <p:spPr/>
        <p:txBody>
          <a:bodyPr/>
          <a:lstStyle/>
          <a:p>
            <a:fld id="{5D54BA0C-01AB-6845-BFA5-9A985E4AABD7}" type="slidenum">
              <a:rPr lang="en-US" smtClean="0"/>
              <a:t>15</a:t>
            </a:fld>
            <a:endParaRPr lang="en-US" dirty="0"/>
          </a:p>
        </p:txBody>
      </p:sp>
      <p:sp>
        <p:nvSpPr>
          <p:cNvPr id="6" name="Text Placeholder 5">
            <a:extLst>
              <a:ext uri="{FF2B5EF4-FFF2-40B4-BE49-F238E27FC236}">
                <a16:creationId xmlns:a16="http://schemas.microsoft.com/office/drawing/2014/main" id="{D65EE68E-AD3F-304F-1044-A68D2B2A1140}"/>
              </a:ext>
            </a:extLst>
          </p:cNvPr>
          <p:cNvSpPr>
            <a:spLocks noGrp="1"/>
          </p:cNvSpPr>
          <p:nvPr>
            <p:ph type="body" sz="quarter" idx="13"/>
          </p:nvPr>
        </p:nvSpPr>
        <p:spPr/>
        <p:txBody>
          <a:bodyPr/>
          <a:lstStyle/>
          <a:p>
            <a:r>
              <a:rPr lang="en-US" dirty="0"/>
              <a:t>SACT treatment protocols should include anti-emetic medication informed by evidence-based guidelines. There should be clear guidelines for how to </a:t>
            </a:r>
            <a:r>
              <a:rPr lang="en-US" dirty="0" err="1"/>
              <a:t>optimise</a:t>
            </a:r>
            <a:r>
              <a:rPr lang="en-US" dirty="0"/>
              <a:t> the anti‑emetics according to the individual risk assessment</a:t>
            </a:r>
          </a:p>
        </p:txBody>
      </p:sp>
      <p:sp>
        <p:nvSpPr>
          <p:cNvPr id="7" name="Content Placeholder 6">
            <a:extLst>
              <a:ext uri="{FF2B5EF4-FFF2-40B4-BE49-F238E27FC236}">
                <a16:creationId xmlns:a16="http://schemas.microsoft.com/office/drawing/2014/main" id="{B1F01E82-5AF8-3C37-EA2C-8802E1DC92AB}"/>
              </a:ext>
            </a:extLst>
          </p:cNvPr>
          <p:cNvSpPr>
            <a:spLocks noGrp="1"/>
          </p:cNvSpPr>
          <p:nvPr>
            <p:ph sz="quarter" idx="14"/>
          </p:nvPr>
        </p:nvSpPr>
        <p:spPr/>
        <p:txBody>
          <a:bodyPr/>
          <a:lstStyle/>
          <a:p>
            <a:r>
              <a:rPr lang="en-US" dirty="0"/>
              <a:t>Treatment </a:t>
            </a:r>
            <a:r>
              <a:rPr lang="en-US" dirty="0" err="1"/>
              <a:t>Optimisation</a:t>
            </a:r>
            <a:endParaRPr lang="en-US" dirty="0"/>
          </a:p>
        </p:txBody>
      </p:sp>
      <p:sp>
        <p:nvSpPr>
          <p:cNvPr id="8" name="TextBox 7">
            <a:extLst>
              <a:ext uri="{FF2B5EF4-FFF2-40B4-BE49-F238E27FC236}">
                <a16:creationId xmlns:a16="http://schemas.microsoft.com/office/drawing/2014/main" id="{D6FD8F30-A9B1-2033-940F-BA9698D2CAA3}"/>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
        <p:nvSpPr>
          <p:cNvPr id="14" name="Content Placeholder 2">
            <a:extLst>
              <a:ext uri="{FF2B5EF4-FFF2-40B4-BE49-F238E27FC236}">
                <a16:creationId xmlns:a16="http://schemas.microsoft.com/office/drawing/2014/main" id="{845078C1-4752-3CD1-2610-4D9A57CB792C}"/>
              </a:ext>
            </a:extLst>
          </p:cNvPr>
          <p:cNvSpPr txBox="1">
            <a:spLocks/>
          </p:cNvSpPr>
          <p:nvPr/>
        </p:nvSpPr>
        <p:spPr>
          <a:xfrm>
            <a:off x="334962" y="4076699"/>
            <a:ext cx="9098919" cy="25193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accent1"/>
                </a:solidFill>
                <a:latin typeface="Helvetica" pitchFamily="2" charset="0"/>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grpSp>
        <p:nvGrpSpPr>
          <p:cNvPr id="10" name="Group 9">
            <a:extLst>
              <a:ext uri="{FF2B5EF4-FFF2-40B4-BE49-F238E27FC236}">
                <a16:creationId xmlns:a16="http://schemas.microsoft.com/office/drawing/2014/main" id="{45999CF9-1EBD-9334-AB33-68221C363636}"/>
              </a:ext>
            </a:extLst>
          </p:cNvPr>
          <p:cNvGrpSpPr/>
          <p:nvPr/>
        </p:nvGrpSpPr>
        <p:grpSpPr>
          <a:xfrm>
            <a:off x="9598688" y="2959200"/>
            <a:ext cx="2358024" cy="2793600"/>
            <a:chOff x="9598688" y="3086100"/>
            <a:chExt cx="2358024" cy="2793600"/>
          </a:xfrm>
        </p:grpSpPr>
        <p:sp>
          <p:nvSpPr>
            <p:cNvPr id="12" name="Rounded Rectangle 7">
              <a:extLst>
                <a:ext uri="{FF2B5EF4-FFF2-40B4-BE49-F238E27FC236}">
                  <a16:creationId xmlns:a16="http://schemas.microsoft.com/office/drawing/2014/main" id="{E399A809-FFB4-3364-39B5-0D363C48213E}"/>
                </a:ext>
              </a:extLst>
            </p:cNvPr>
            <p:cNvSpPr/>
            <p:nvPr/>
          </p:nvSpPr>
          <p:spPr>
            <a:xfrm>
              <a:off x="9727200" y="3086100"/>
              <a:ext cx="2108200" cy="2793600"/>
            </a:xfrm>
            <a:prstGeom prst="roundRect">
              <a:avLst>
                <a:gd name="adj" fmla="val 19254"/>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p>
          </p:txBody>
        </p:sp>
        <p:pic>
          <p:nvPicPr>
            <p:cNvPr id="16" name="Picture 15" descr="A qr code with black squares&#10;&#10;AI-generated content may be incorrect.">
              <a:extLst>
                <a:ext uri="{FF2B5EF4-FFF2-40B4-BE49-F238E27FC236}">
                  <a16:creationId xmlns:a16="http://schemas.microsoft.com/office/drawing/2014/main" id="{49EF0FB2-2C10-800A-6B3F-BEC1824F7749}"/>
                </a:ext>
              </a:extLst>
            </p:cNvPr>
            <p:cNvPicPr>
              <a:picLocks noChangeAspect="1"/>
            </p:cNvPicPr>
            <p:nvPr/>
          </p:nvPicPr>
          <p:blipFill rotWithShape="1">
            <a:blip r:embed="rId5"/>
            <a:srcRect l="3220" t="3099" r="2978" b="3099"/>
            <a:stretch>
              <a:fillRect/>
            </a:stretch>
          </p:blipFill>
          <p:spPr>
            <a:xfrm>
              <a:off x="10205299" y="3546900"/>
              <a:ext cx="1144800" cy="1144800"/>
            </a:xfrm>
            <a:prstGeom prst="rect">
              <a:avLst/>
            </a:prstGeom>
          </p:spPr>
        </p:pic>
        <p:sp>
          <p:nvSpPr>
            <p:cNvPr id="17" name="TextBox 16">
              <a:extLst>
                <a:ext uri="{FF2B5EF4-FFF2-40B4-BE49-F238E27FC236}">
                  <a16:creationId xmlns:a16="http://schemas.microsoft.com/office/drawing/2014/main" id="{1774A682-6C31-F0EB-1908-E641CBC575EF}"/>
                </a:ext>
              </a:extLst>
            </p:cNvPr>
            <p:cNvSpPr txBox="1"/>
            <p:nvPr/>
          </p:nvSpPr>
          <p:spPr>
            <a:xfrm>
              <a:off x="9887801" y="4734900"/>
              <a:ext cx="1779795" cy="492443"/>
            </a:xfrm>
            <a:prstGeom prst="rect">
              <a:avLst/>
            </a:prstGeom>
            <a:noFill/>
          </p:spPr>
          <p:txBody>
            <a:bodyPr wrap="square" rtlCol="0">
              <a:spAutoFit/>
            </a:bodyPr>
            <a:lstStyle/>
            <a:p>
              <a:pPr algn="ctr"/>
              <a:r>
                <a:rPr lang="en-US" sz="1300" dirty="0">
                  <a:latin typeface="Helvetica" panose="020B0604020202020204"/>
                  <a:cs typeface="Helvetica" panose="020B0604020202020204"/>
                  <a:hlinkClick r:id="rId4"/>
                </a:rPr>
                <a:t>MASCC/ESMO Guidelines 2023</a:t>
              </a:r>
              <a:endParaRPr lang="en-GB" sz="1300" dirty="0">
                <a:latin typeface="Helvetica" panose="020B0604020202020204"/>
                <a:cs typeface="Helvetica" panose="020B0604020202020204"/>
              </a:endParaRPr>
            </a:p>
          </p:txBody>
        </p:sp>
        <p:sp>
          <p:nvSpPr>
            <p:cNvPr id="9" name="TextBox 8">
              <a:extLst>
                <a:ext uri="{FF2B5EF4-FFF2-40B4-BE49-F238E27FC236}">
                  <a16:creationId xmlns:a16="http://schemas.microsoft.com/office/drawing/2014/main" id="{E3B3701A-0C08-F2DA-977A-6E686048088D}"/>
                </a:ext>
              </a:extLst>
            </p:cNvPr>
            <p:cNvSpPr txBox="1"/>
            <p:nvPr/>
          </p:nvSpPr>
          <p:spPr>
            <a:xfrm>
              <a:off x="9598688" y="3159916"/>
              <a:ext cx="2358024" cy="338554"/>
            </a:xfrm>
            <a:prstGeom prst="rect">
              <a:avLst/>
            </a:prstGeom>
            <a:noFill/>
          </p:spPr>
          <p:txBody>
            <a:bodyPr wrap="square" rtlCol="0">
              <a:spAutoFit/>
            </a:bodyPr>
            <a:lstStyle/>
            <a:p>
              <a:pPr algn="ctr"/>
              <a:r>
                <a:rPr lang="en-GB" sz="1600" b="1" dirty="0">
                  <a:latin typeface="Helvetica" panose="020B0604020202020204" pitchFamily="34" charset="0"/>
                  <a:cs typeface="Helvetica" panose="020B0604020202020204" pitchFamily="34" charset="0"/>
                </a:rPr>
                <a:t>Resources:</a:t>
              </a:r>
            </a:p>
          </p:txBody>
        </p:sp>
      </p:grpSp>
      <p:pic>
        <p:nvPicPr>
          <p:cNvPr id="13" name="Graphic 12">
            <a:extLst>
              <a:ext uri="{FF2B5EF4-FFF2-40B4-BE49-F238E27FC236}">
                <a16:creationId xmlns:a16="http://schemas.microsoft.com/office/drawing/2014/main" id="{CB23EB0C-57D0-2225-1EEC-1D1F9550CEB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245781" flipH="1">
            <a:off x="11412600" y="4877047"/>
            <a:ext cx="180000" cy="180000"/>
          </a:xfrm>
          <a:prstGeom prst="rect">
            <a:avLst/>
          </a:prstGeom>
        </p:spPr>
      </p:pic>
      <p:sp>
        <p:nvSpPr>
          <p:cNvPr id="11" name="TextBox 10">
            <a:extLst>
              <a:ext uri="{FF2B5EF4-FFF2-40B4-BE49-F238E27FC236}">
                <a16:creationId xmlns:a16="http://schemas.microsoft.com/office/drawing/2014/main" id="{47E1ABDA-8993-5B20-142D-8AC9D34EEC10}"/>
              </a:ext>
            </a:extLst>
          </p:cNvPr>
          <p:cNvSpPr txBox="1"/>
          <p:nvPr/>
        </p:nvSpPr>
        <p:spPr>
          <a:xfrm>
            <a:off x="9727200" y="5256000"/>
            <a:ext cx="2153398" cy="338554"/>
          </a:xfrm>
          <a:prstGeom prst="rect">
            <a:avLst/>
          </a:prstGeom>
          <a:noFill/>
        </p:spPr>
        <p:txBody>
          <a:bodyPr wrap="square" rtlCol="0">
            <a:spAutoFit/>
          </a:bodyPr>
          <a:lstStyle/>
          <a:p>
            <a:pPr algn="ctr"/>
            <a:r>
              <a:rPr lang="en-US" sz="800" i="1" dirty="0">
                <a:latin typeface="Helvetica" panose="020B0604020202020204"/>
                <a:cs typeface="Helvetica" panose="020B0604020202020204"/>
              </a:rPr>
              <a:t>External website; not owned or funded by Chugai. Content not controlled by Chugai.</a:t>
            </a:r>
            <a:endParaRPr lang="en-GB" sz="800" i="1" dirty="0">
              <a:latin typeface="Helvetica" panose="020B0604020202020204"/>
              <a:cs typeface="Helvetica" panose="020B0604020202020204"/>
            </a:endParaRPr>
          </a:p>
        </p:txBody>
      </p:sp>
    </p:spTree>
    <p:extLst>
      <p:ext uri="{BB962C8B-B14F-4D97-AF65-F5344CB8AC3E}">
        <p14:creationId xmlns:p14="http://schemas.microsoft.com/office/powerpoint/2010/main" val="2675761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88D5C-66A6-7AF0-6008-AF1AC72548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59644-A32D-0CF0-DD4E-7A03F78B88D7}"/>
              </a:ext>
            </a:extLst>
          </p:cNvPr>
          <p:cNvSpPr>
            <a:spLocks noGrp="1"/>
          </p:cNvSpPr>
          <p:nvPr>
            <p:ph type="title"/>
          </p:nvPr>
        </p:nvSpPr>
        <p:spPr/>
        <p:txBody>
          <a:bodyPr/>
          <a:lstStyle/>
          <a:p>
            <a:r>
              <a:rPr lang="en-US" dirty="0"/>
              <a:t>Discussion</a:t>
            </a:r>
          </a:p>
        </p:txBody>
      </p:sp>
      <p:sp>
        <p:nvSpPr>
          <p:cNvPr id="4" name="Footer Placeholder 3">
            <a:extLst>
              <a:ext uri="{FF2B5EF4-FFF2-40B4-BE49-F238E27FC236}">
                <a16:creationId xmlns:a16="http://schemas.microsoft.com/office/drawing/2014/main" id="{955BDEE0-A602-AEA6-8428-240715A65A5E}"/>
              </a:ext>
            </a:extLst>
          </p:cNvPr>
          <p:cNvSpPr>
            <a:spLocks noGrp="1"/>
          </p:cNvSpPr>
          <p:nvPr>
            <p:ph type="ftr" sz="quarter" idx="11"/>
          </p:nvPr>
        </p:nvSpPr>
        <p:spPr/>
        <p:txBody>
          <a:bodyPr/>
          <a:lstStyle/>
          <a:p>
            <a:r>
              <a:rPr lang="en-GB" dirty="0"/>
              <a:t>Abbreviations: </a:t>
            </a:r>
            <a:r>
              <a:rPr lang="en-GB" b="0" dirty="0"/>
              <a:t>SACT: systemic anticancer therapy. </a:t>
            </a:r>
          </a:p>
        </p:txBody>
      </p:sp>
      <p:sp>
        <p:nvSpPr>
          <p:cNvPr id="5" name="Slide Number Placeholder 4">
            <a:extLst>
              <a:ext uri="{FF2B5EF4-FFF2-40B4-BE49-F238E27FC236}">
                <a16:creationId xmlns:a16="http://schemas.microsoft.com/office/drawing/2014/main" id="{0FB2A36A-B15C-0F72-351B-5D99990578B1}"/>
              </a:ext>
            </a:extLst>
          </p:cNvPr>
          <p:cNvSpPr>
            <a:spLocks noGrp="1"/>
          </p:cNvSpPr>
          <p:nvPr>
            <p:ph type="sldNum" sz="quarter" idx="12"/>
          </p:nvPr>
        </p:nvSpPr>
        <p:spPr/>
        <p:txBody>
          <a:bodyPr/>
          <a:lstStyle/>
          <a:p>
            <a:fld id="{5D54BA0C-01AB-6845-BFA5-9A985E4AABD7}" type="slidenum">
              <a:rPr lang="en-US" smtClean="0"/>
              <a:t>16</a:t>
            </a:fld>
            <a:endParaRPr lang="en-US" dirty="0"/>
          </a:p>
        </p:txBody>
      </p:sp>
      <p:sp>
        <p:nvSpPr>
          <p:cNvPr id="6" name="Text Placeholder 5">
            <a:extLst>
              <a:ext uri="{FF2B5EF4-FFF2-40B4-BE49-F238E27FC236}">
                <a16:creationId xmlns:a16="http://schemas.microsoft.com/office/drawing/2014/main" id="{A8B4F9A2-3C94-951C-D676-5554DAA9A5D2}"/>
              </a:ext>
            </a:extLst>
          </p:cNvPr>
          <p:cNvSpPr>
            <a:spLocks noGrp="1"/>
          </p:cNvSpPr>
          <p:nvPr>
            <p:ph type="body" sz="quarter" idx="13"/>
          </p:nvPr>
        </p:nvSpPr>
        <p:spPr/>
        <p:txBody>
          <a:bodyPr/>
          <a:lstStyle/>
          <a:p>
            <a:pPr marL="342900" indent="-342900">
              <a:buFont typeface="+mj-lt"/>
              <a:buAutoNum type="arabicPeriod" startAt="3"/>
            </a:pPr>
            <a:r>
              <a:rPr lang="en-US" dirty="0"/>
              <a:t>SACT treatment protocols should include anti-emetic medication informed by evidence-based guidelines. There should be clear guidelines for how to </a:t>
            </a:r>
            <a:r>
              <a:rPr lang="en-US" dirty="0" err="1"/>
              <a:t>optimise</a:t>
            </a:r>
            <a:r>
              <a:rPr lang="en-US" dirty="0"/>
              <a:t> the anti‑emetics according to the individual risk assessment</a:t>
            </a:r>
          </a:p>
        </p:txBody>
      </p:sp>
      <p:sp>
        <p:nvSpPr>
          <p:cNvPr id="7" name="Content Placeholder 6">
            <a:extLst>
              <a:ext uri="{FF2B5EF4-FFF2-40B4-BE49-F238E27FC236}">
                <a16:creationId xmlns:a16="http://schemas.microsoft.com/office/drawing/2014/main" id="{26A2DF60-4345-F29D-0183-5E413FE7321C}"/>
              </a:ext>
            </a:extLst>
          </p:cNvPr>
          <p:cNvSpPr>
            <a:spLocks noGrp="1"/>
          </p:cNvSpPr>
          <p:nvPr>
            <p:ph sz="quarter" idx="14"/>
          </p:nvPr>
        </p:nvSpPr>
        <p:spPr/>
        <p:txBody>
          <a:bodyPr/>
          <a:lstStyle/>
          <a:p>
            <a:r>
              <a:rPr lang="en-US" dirty="0"/>
              <a:t>Treatment </a:t>
            </a:r>
            <a:r>
              <a:rPr lang="en-US" dirty="0" err="1"/>
              <a:t>Optimisation</a:t>
            </a:r>
            <a:endParaRPr lang="en-US" dirty="0"/>
          </a:p>
        </p:txBody>
      </p:sp>
      <p:sp>
        <p:nvSpPr>
          <p:cNvPr id="8" name="TextBox 7">
            <a:extLst>
              <a:ext uri="{FF2B5EF4-FFF2-40B4-BE49-F238E27FC236}">
                <a16:creationId xmlns:a16="http://schemas.microsoft.com/office/drawing/2014/main" id="{360E56ED-473D-2C04-757D-4193447ED89C}"/>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
        <p:nvSpPr>
          <p:cNvPr id="14" name="Content Placeholder 2">
            <a:extLst>
              <a:ext uri="{FF2B5EF4-FFF2-40B4-BE49-F238E27FC236}">
                <a16:creationId xmlns:a16="http://schemas.microsoft.com/office/drawing/2014/main" id="{3C16B5EE-C447-1EE5-CF49-EC6DCE2BBFC1}"/>
              </a:ext>
            </a:extLst>
          </p:cNvPr>
          <p:cNvSpPr txBox="1">
            <a:spLocks/>
          </p:cNvSpPr>
          <p:nvPr/>
        </p:nvSpPr>
        <p:spPr>
          <a:xfrm>
            <a:off x="334962" y="4076699"/>
            <a:ext cx="9098919" cy="25193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accent1"/>
                </a:solidFill>
                <a:latin typeface="Helvetica" pitchFamily="2" charset="0"/>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15" name="Round Diagonal Corner of Rectangle 6">
            <a:extLst>
              <a:ext uri="{FF2B5EF4-FFF2-40B4-BE49-F238E27FC236}">
                <a16:creationId xmlns:a16="http://schemas.microsoft.com/office/drawing/2014/main" id="{5C765AA7-5A18-73C0-6750-C71AF8804996}"/>
              </a:ext>
            </a:extLst>
          </p:cNvPr>
          <p:cNvSpPr txBox="1">
            <a:spLocks/>
          </p:cNvSpPr>
          <p:nvPr/>
        </p:nvSpPr>
        <p:spPr>
          <a:xfrm>
            <a:off x="334963" y="2957513"/>
            <a:ext cx="11522075" cy="2705100"/>
          </a:xfrm>
          <a:prstGeom prst="round2DiagRect">
            <a:avLst>
              <a:gd name="adj1" fmla="val 50000"/>
              <a:gd name="adj2" fmla="val 0"/>
            </a:avLst>
          </a:prstGeom>
          <a:solidFill>
            <a:schemeClr val="accent2">
              <a:lumMod val="20000"/>
              <a:lumOff val="80000"/>
            </a:schemeClr>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lt1"/>
                </a:solidFill>
                <a:latin typeface="+mn-lt"/>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lgn="ctr"/>
            <a:r>
              <a:rPr lang="en-US" sz="1800" dirty="0">
                <a:solidFill>
                  <a:schemeClr val="tx1"/>
                </a:solidFill>
                <a:latin typeface="Helvetica" panose="020B0604020202020204"/>
                <a:cs typeface="Helvetica" panose="020B0604020202020204"/>
              </a:rPr>
              <a:t>Do you feel the anti-emetic protocols used in your clinical practice adequately align with evidence-based guidelines (e.g. MASCC/ESMO)?</a:t>
            </a:r>
          </a:p>
          <a:p>
            <a:pPr algn="ctr"/>
            <a:r>
              <a:rPr lang="en-US" sz="1800" dirty="0">
                <a:solidFill>
                  <a:schemeClr val="tx1"/>
                </a:solidFill>
                <a:latin typeface="Helvetica" panose="020B0604020202020204"/>
                <a:cs typeface="Helvetica" panose="020B0604020202020204"/>
              </a:rPr>
              <a:t>How could patient plan documentation be </a:t>
            </a:r>
            <a:r>
              <a:rPr lang="en-US" sz="1800" dirty="0" err="1">
                <a:solidFill>
                  <a:schemeClr val="tx1"/>
                </a:solidFill>
                <a:latin typeface="Helvetica" panose="020B0604020202020204"/>
                <a:cs typeface="Helvetica" panose="020B0604020202020204"/>
              </a:rPr>
              <a:t>optimised</a:t>
            </a:r>
            <a:r>
              <a:rPr lang="en-US" sz="1800" dirty="0">
                <a:solidFill>
                  <a:schemeClr val="tx1"/>
                </a:solidFill>
                <a:latin typeface="Helvetica" panose="020B0604020202020204"/>
                <a:cs typeface="Helvetica" panose="020B0604020202020204"/>
              </a:rPr>
              <a:t> in your practice? </a:t>
            </a:r>
          </a:p>
        </p:txBody>
      </p:sp>
    </p:spTree>
    <p:extLst>
      <p:ext uri="{BB962C8B-B14F-4D97-AF65-F5344CB8AC3E}">
        <p14:creationId xmlns:p14="http://schemas.microsoft.com/office/powerpoint/2010/main" val="3745859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EFA2C-ABC2-2F6C-151A-2EB3B4D6A1D1}"/>
              </a:ext>
            </a:extLst>
          </p:cNvPr>
          <p:cNvSpPr>
            <a:spLocks noGrp="1"/>
          </p:cNvSpPr>
          <p:nvPr>
            <p:ph type="title"/>
          </p:nvPr>
        </p:nvSpPr>
        <p:spPr/>
        <p:txBody>
          <a:bodyPr/>
          <a:lstStyle/>
          <a:p>
            <a:r>
              <a:rPr lang="en-US" dirty="0"/>
              <a:t>Principle 4</a:t>
            </a:r>
          </a:p>
        </p:txBody>
      </p:sp>
      <p:sp>
        <p:nvSpPr>
          <p:cNvPr id="3" name="Content Placeholder 2">
            <a:extLst>
              <a:ext uri="{FF2B5EF4-FFF2-40B4-BE49-F238E27FC236}">
                <a16:creationId xmlns:a16="http://schemas.microsoft.com/office/drawing/2014/main" id="{30E57443-A13B-EF0B-9AA5-426EA236C798}"/>
              </a:ext>
            </a:extLst>
          </p:cNvPr>
          <p:cNvSpPr>
            <a:spLocks noGrp="1"/>
          </p:cNvSpPr>
          <p:nvPr>
            <p:ph idx="1"/>
          </p:nvPr>
        </p:nvSpPr>
        <p:spPr>
          <a:xfrm>
            <a:off x="334963" y="2958150"/>
            <a:ext cx="9327661" cy="2780498"/>
          </a:xfrm>
        </p:spPr>
        <p:txBody>
          <a:bodyPr>
            <a:normAutofit lnSpcReduction="10000"/>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Symptom tracking is helpful to monitor SACT-induced nausea and vomiting occurrence and self-management efficacy</a:t>
            </a:r>
          </a:p>
          <a:p>
            <a:r>
              <a:rPr lang="en-US" dirty="0"/>
              <a:t>HCPs should direct patients towards symptom tracking and monitoring tools, preferably digital tools                                      to aid departmental communication</a:t>
            </a:r>
          </a:p>
          <a:p>
            <a:r>
              <a:rPr lang="en-US" dirty="0"/>
              <a:t>Symptom reporting can be facilitated by:</a:t>
            </a:r>
          </a:p>
          <a:p>
            <a:pPr lvl="1"/>
            <a:r>
              <a:rPr lang="en-US" dirty="0"/>
              <a:t>Patient diaries</a:t>
            </a:r>
          </a:p>
          <a:p>
            <a:pPr lvl="1"/>
            <a:r>
              <a:rPr lang="en-US" dirty="0"/>
              <a:t>ePROMs</a:t>
            </a:r>
            <a:r>
              <a:rPr lang="en-US" baseline="30000" dirty="0"/>
              <a:t>1</a:t>
            </a:r>
          </a:p>
          <a:p>
            <a:r>
              <a:rPr lang="en-US" dirty="0"/>
              <a:t>Patient access to a 24-hour telephone advice line is essential to track SACTINV symptoms and assist HCPs with treatment adjustment (</a:t>
            </a:r>
            <a:r>
              <a:rPr lang="en-US" dirty="0">
                <a:hlinkClick r:id="rId2" action="ppaction://hlinksldjump"/>
              </a:rPr>
              <a:t>Principle 7</a:t>
            </a:r>
            <a:r>
              <a:rPr lang="en-US" dirty="0"/>
              <a:t>)</a:t>
            </a:r>
          </a:p>
          <a:p>
            <a:pPr marL="0" indent="0">
              <a:buNone/>
            </a:pPr>
            <a:endParaRPr lang="en-US" dirty="0"/>
          </a:p>
        </p:txBody>
      </p:sp>
      <p:sp>
        <p:nvSpPr>
          <p:cNvPr id="4" name="Footer Placeholder 3">
            <a:extLst>
              <a:ext uri="{FF2B5EF4-FFF2-40B4-BE49-F238E27FC236}">
                <a16:creationId xmlns:a16="http://schemas.microsoft.com/office/drawing/2014/main" id="{DDE7B3D1-CB7A-C0DB-A7D0-0C5C73D4E8F0}"/>
              </a:ext>
            </a:extLst>
          </p:cNvPr>
          <p:cNvSpPr>
            <a:spLocks noGrp="1"/>
          </p:cNvSpPr>
          <p:nvPr>
            <p:ph type="ftr" sz="quarter" idx="11"/>
          </p:nvPr>
        </p:nvSpPr>
        <p:spPr/>
        <p:txBody>
          <a:bodyPr/>
          <a:lstStyle/>
          <a:p>
            <a:r>
              <a:rPr lang="en-GB" dirty="0"/>
              <a:t>Abbreviations: </a:t>
            </a:r>
            <a:r>
              <a:rPr lang="en-GB" b="0" dirty="0" err="1"/>
              <a:t>ePROMs</a:t>
            </a:r>
            <a:r>
              <a:rPr lang="en-GB" b="0" dirty="0"/>
              <a:t>: Electronic Patient Reported Outcome Measures; HCPs: healthcare professionals; NHS: National Health Service ; SACT: systematic anticancer therapy. SACTINV: systemic anticancer-induced nausea and vomiting. </a:t>
            </a:r>
            <a:r>
              <a:rPr lang="en-GB" dirty="0"/>
              <a:t>References: </a:t>
            </a:r>
            <a:r>
              <a:rPr lang="en-GB" b="0" dirty="0"/>
              <a:t>1</a:t>
            </a:r>
            <a:r>
              <a:rPr lang="en-US" b="0" dirty="0"/>
              <a:t>. </a:t>
            </a:r>
            <a:r>
              <a:rPr lang="en-GB" b="0" dirty="0"/>
              <a:t>Hough S et al. JCO Oncology Practice 2021;17. </a:t>
            </a:r>
            <a:r>
              <a:rPr lang="en-GB" dirty="0"/>
              <a:t>Resource URLs: </a:t>
            </a:r>
            <a:r>
              <a:rPr lang="en-GB" b="0" dirty="0"/>
              <a:t>Cancer Research UK Patient Diaries: </a:t>
            </a:r>
            <a:r>
              <a:rPr lang="en-GB" b="0" dirty="0">
                <a:hlinkClick r:id="rId3"/>
              </a:rPr>
              <a:t>https://publications.cancerresearchuk.org/products/your-cancer-treatment-record</a:t>
            </a:r>
            <a:r>
              <a:rPr lang="en-GB" b="0" dirty="0"/>
              <a:t>.</a:t>
            </a:r>
          </a:p>
        </p:txBody>
      </p:sp>
      <p:sp>
        <p:nvSpPr>
          <p:cNvPr id="5" name="Slide Number Placeholder 4">
            <a:extLst>
              <a:ext uri="{FF2B5EF4-FFF2-40B4-BE49-F238E27FC236}">
                <a16:creationId xmlns:a16="http://schemas.microsoft.com/office/drawing/2014/main" id="{1B0DEDB7-789C-E1F3-D6BC-8B4DA7576D33}"/>
              </a:ext>
            </a:extLst>
          </p:cNvPr>
          <p:cNvSpPr>
            <a:spLocks noGrp="1"/>
          </p:cNvSpPr>
          <p:nvPr>
            <p:ph type="sldNum" sz="quarter" idx="12"/>
          </p:nvPr>
        </p:nvSpPr>
        <p:spPr/>
        <p:txBody>
          <a:bodyPr/>
          <a:lstStyle/>
          <a:p>
            <a:fld id="{5D54BA0C-01AB-6845-BFA5-9A985E4AABD7}" type="slidenum">
              <a:rPr lang="en-US" smtClean="0"/>
              <a:t>17</a:t>
            </a:fld>
            <a:endParaRPr lang="en-US" dirty="0"/>
          </a:p>
        </p:txBody>
      </p:sp>
      <p:sp>
        <p:nvSpPr>
          <p:cNvPr id="6" name="Text Placeholder 5">
            <a:extLst>
              <a:ext uri="{FF2B5EF4-FFF2-40B4-BE49-F238E27FC236}">
                <a16:creationId xmlns:a16="http://schemas.microsoft.com/office/drawing/2014/main" id="{7B4AAB22-087B-5796-B776-487C492C64BF}"/>
              </a:ext>
            </a:extLst>
          </p:cNvPr>
          <p:cNvSpPr>
            <a:spLocks noGrp="1"/>
          </p:cNvSpPr>
          <p:nvPr>
            <p:ph type="body" sz="quarter" idx="13"/>
          </p:nvPr>
        </p:nvSpPr>
        <p:spPr/>
        <p:txBody>
          <a:bodyPr/>
          <a:lstStyle/>
          <a:p>
            <a:r>
              <a:rPr lang="en-US" dirty="0"/>
              <a:t>Patients should be sign-posted to a method of monitoring their nausea and vomiting symptoms, preferably with real-time data collection</a:t>
            </a:r>
          </a:p>
        </p:txBody>
      </p:sp>
      <p:sp>
        <p:nvSpPr>
          <p:cNvPr id="7" name="Content Placeholder 6">
            <a:extLst>
              <a:ext uri="{FF2B5EF4-FFF2-40B4-BE49-F238E27FC236}">
                <a16:creationId xmlns:a16="http://schemas.microsoft.com/office/drawing/2014/main" id="{9C9B02BB-9BEF-3E2D-1231-E7A7DF1C8DC2}"/>
              </a:ext>
            </a:extLst>
          </p:cNvPr>
          <p:cNvSpPr>
            <a:spLocks noGrp="1"/>
          </p:cNvSpPr>
          <p:nvPr>
            <p:ph sz="quarter" idx="14"/>
          </p:nvPr>
        </p:nvSpPr>
        <p:spPr/>
        <p:txBody>
          <a:bodyPr/>
          <a:lstStyle/>
          <a:p>
            <a:r>
              <a:rPr lang="en-US" dirty="0"/>
              <a:t>Symptom Tracking and Treatment Adjustment </a:t>
            </a:r>
          </a:p>
        </p:txBody>
      </p:sp>
      <p:sp>
        <p:nvSpPr>
          <p:cNvPr id="8" name="TextBox 7">
            <a:extLst>
              <a:ext uri="{FF2B5EF4-FFF2-40B4-BE49-F238E27FC236}">
                <a16:creationId xmlns:a16="http://schemas.microsoft.com/office/drawing/2014/main" id="{40702807-9BC6-6822-9F00-1F4653008D37}"/>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83%</a:t>
            </a:r>
            <a:endParaRPr lang="en-US" b="1" u="none" strike="noStrike" baseline="0" dirty="0">
              <a:latin typeface="Helvetica" pitchFamily="2" charset="0"/>
            </a:endParaRPr>
          </a:p>
        </p:txBody>
      </p:sp>
      <p:sp>
        <p:nvSpPr>
          <p:cNvPr id="16" name="Content Placeholder 2">
            <a:extLst>
              <a:ext uri="{FF2B5EF4-FFF2-40B4-BE49-F238E27FC236}">
                <a16:creationId xmlns:a16="http://schemas.microsoft.com/office/drawing/2014/main" id="{DBAC9CFF-2568-C4B8-9777-011632ED6CCF}"/>
              </a:ext>
            </a:extLst>
          </p:cNvPr>
          <p:cNvSpPr txBox="1">
            <a:spLocks/>
          </p:cNvSpPr>
          <p:nvPr/>
        </p:nvSpPr>
        <p:spPr>
          <a:xfrm>
            <a:off x="299815" y="5108400"/>
            <a:ext cx="9327661" cy="27044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accent1"/>
                </a:solidFill>
                <a:latin typeface="Helvetica" pitchFamily="2" charset="0"/>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9" name="Rounded Rectangle 7">
            <a:extLst>
              <a:ext uri="{FF2B5EF4-FFF2-40B4-BE49-F238E27FC236}">
                <a16:creationId xmlns:a16="http://schemas.microsoft.com/office/drawing/2014/main" id="{788B4163-2A3F-E109-BE52-64F08F2625A3}"/>
              </a:ext>
            </a:extLst>
          </p:cNvPr>
          <p:cNvSpPr/>
          <p:nvPr/>
        </p:nvSpPr>
        <p:spPr>
          <a:xfrm>
            <a:off x="9728200" y="2959200"/>
            <a:ext cx="2108200" cy="2793600"/>
          </a:xfrm>
          <a:prstGeom prst="roundRect">
            <a:avLst>
              <a:gd name="adj" fmla="val 19254"/>
            </a:avLst>
          </a:prstGeom>
          <a:solidFill>
            <a:srgbClr val="CCD1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p>
        </p:txBody>
      </p:sp>
      <p:sp>
        <p:nvSpPr>
          <p:cNvPr id="14" name="TextBox 13">
            <a:extLst>
              <a:ext uri="{FF2B5EF4-FFF2-40B4-BE49-F238E27FC236}">
                <a16:creationId xmlns:a16="http://schemas.microsoft.com/office/drawing/2014/main" id="{349DB919-1EF9-AED6-F0A7-10D880770DCD}"/>
              </a:ext>
            </a:extLst>
          </p:cNvPr>
          <p:cNvSpPr txBox="1"/>
          <p:nvPr/>
        </p:nvSpPr>
        <p:spPr>
          <a:xfrm>
            <a:off x="9893300" y="4608000"/>
            <a:ext cx="1778000" cy="492443"/>
          </a:xfrm>
          <a:prstGeom prst="rect">
            <a:avLst/>
          </a:prstGeom>
          <a:noFill/>
        </p:spPr>
        <p:txBody>
          <a:bodyPr wrap="square" rtlCol="0" anchor="t" anchorCtr="0">
            <a:spAutoFit/>
          </a:bodyPr>
          <a:lstStyle/>
          <a:p>
            <a:pPr algn="ctr"/>
            <a:r>
              <a:rPr lang="en-US" sz="1300" dirty="0">
                <a:solidFill>
                  <a:schemeClr val="accent1"/>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Cancer Research UK Patient Diaries</a:t>
            </a:r>
            <a:endParaRPr lang="en-GB" sz="1300" dirty="0">
              <a:solidFill>
                <a:schemeClr val="accent1"/>
              </a:solidFill>
              <a:latin typeface="Helvetica" panose="020B0604020202020204"/>
              <a:cs typeface="Helvetica" panose="020B0604020202020204"/>
            </a:endParaRPr>
          </a:p>
        </p:txBody>
      </p:sp>
      <p:pic>
        <p:nvPicPr>
          <p:cNvPr id="15" name="Picture 14" descr="A qr code on a white background&#10;&#10;AI-generated content may be incorrect.">
            <a:extLst>
              <a:ext uri="{FF2B5EF4-FFF2-40B4-BE49-F238E27FC236}">
                <a16:creationId xmlns:a16="http://schemas.microsoft.com/office/drawing/2014/main" id="{8DA04B3F-65B6-1546-A2E5-7A24ED63DBFB}"/>
              </a:ext>
            </a:extLst>
          </p:cNvPr>
          <p:cNvPicPr>
            <a:picLocks noChangeAspect="1"/>
          </p:cNvPicPr>
          <p:nvPr/>
        </p:nvPicPr>
        <p:blipFill rotWithShape="1">
          <a:blip r:embed="rId4"/>
          <a:srcRect l="2541" t="2662" r="2541" b="2419"/>
          <a:stretch>
            <a:fillRect/>
          </a:stretch>
        </p:blipFill>
        <p:spPr>
          <a:xfrm>
            <a:off x="10206000" y="3420000"/>
            <a:ext cx="1145002" cy="1145002"/>
          </a:xfrm>
          <a:prstGeom prst="rect">
            <a:avLst/>
          </a:prstGeom>
        </p:spPr>
      </p:pic>
      <p:sp>
        <p:nvSpPr>
          <p:cNvPr id="10" name="TextBox 9">
            <a:extLst>
              <a:ext uri="{FF2B5EF4-FFF2-40B4-BE49-F238E27FC236}">
                <a16:creationId xmlns:a16="http://schemas.microsoft.com/office/drawing/2014/main" id="{98EC1C02-3415-A9C6-28F9-2E747D8F16F7}"/>
              </a:ext>
            </a:extLst>
          </p:cNvPr>
          <p:cNvSpPr txBox="1"/>
          <p:nvPr/>
        </p:nvSpPr>
        <p:spPr>
          <a:xfrm>
            <a:off x="9598688" y="3033016"/>
            <a:ext cx="2358024" cy="338554"/>
          </a:xfrm>
          <a:prstGeom prst="rect">
            <a:avLst/>
          </a:prstGeom>
          <a:noFill/>
        </p:spPr>
        <p:txBody>
          <a:bodyPr wrap="square" rtlCol="0">
            <a:spAutoFit/>
          </a:bodyPr>
          <a:lstStyle/>
          <a:p>
            <a:pPr algn="ctr"/>
            <a:r>
              <a:rPr lang="en-GB" sz="1600" b="1" dirty="0">
                <a:solidFill>
                  <a:schemeClr val="accent1"/>
                </a:solidFill>
                <a:latin typeface="Helvetica" panose="020B0604020202020204" pitchFamily="34" charset="0"/>
                <a:cs typeface="Helvetica" panose="020B0604020202020204" pitchFamily="34" charset="0"/>
              </a:rPr>
              <a:t>Resources:</a:t>
            </a:r>
          </a:p>
        </p:txBody>
      </p:sp>
      <p:pic>
        <p:nvPicPr>
          <p:cNvPr id="13" name="Graphic 12">
            <a:extLst>
              <a:ext uri="{FF2B5EF4-FFF2-40B4-BE49-F238E27FC236}">
                <a16:creationId xmlns:a16="http://schemas.microsoft.com/office/drawing/2014/main" id="{B9F34D5C-5273-73D6-CD50-AF386174F5A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7245781" flipH="1">
            <a:off x="11373828" y="4878000"/>
            <a:ext cx="180000" cy="180000"/>
          </a:xfrm>
          <a:prstGeom prst="rect">
            <a:avLst/>
          </a:prstGeom>
        </p:spPr>
      </p:pic>
      <p:sp>
        <p:nvSpPr>
          <p:cNvPr id="17" name="TextBox 16">
            <a:extLst>
              <a:ext uri="{FF2B5EF4-FFF2-40B4-BE49-F238E27FC236}">
                <a16:creationId xmlns:a16="http://schemas.microsoft.com/office/drawing/2014/main" id="{9F819B50-0B0B-E1B5-D85C-7687864E510E}"/>
              </a:ext>
            </a:extLst>
          </p:cNvPr>
          <p:cNvSpPr txBox="1"/>
          <p:nvPr/>
        </p:nvSpPr>
        <p:spPr>
          <a:xfrm>
            <a:off x="9727200" y="5256000"/>
            <a:ext cx="2153398" cy="338554"/>
          </a:xfrm>
          <a:prstGeom prst="rect">
            <a:avLst/>
          </a:prstGeom>
          <a:noFill/>
        </p:spPr>
        <p:txBody>
          <a:bodyPr wrap="square" rtlCol="0">
            <a:spAutoFit/>
          </a:bodyPr>
          <a:lstStyle/>
          <a:p>
            <a:pPr algn="ctr"/>
            <a:r>
              <a:rPr lang="en-US" sz="800" i="1" dirty="0">
                <a:solidFill>
                  <a:schemeClr val="accent1"/>
                </a:solidFill>
                <a:latin typeface="Helvetica" panose="020B0604020202020204"/>
                <a:cs typeface="Helvetica" panose="020B0604020202020204"/>
              </a:rPr>
              <a:t>External website; not owned or funded by Chugai. Content not controlled by Chugai.</a:t>
            </a:r>
            <a:endParaRPr lang="en-GB" sz="800" i="1" dirty="0">
              <a:solidFill>
                <a:schemeClr val="accent1"/>
              </a:solidFill>
              <a:latin typeface="Helvetica" panose="020B0604020202020204"/>
              <a:cs typeface="Helvetica" panose="020B0604020202020204"/>
            </a:endParaRPr>
          </a:p>
        </p:txBody>
      </p:sp>
    </p:spTree>
    <p:extLst>
      <p:ext uri="{BB962C8B-B14F-4D97-AF65-F5344CB8AC3E}">
        <p14:creationId xmlns:p14="http://schemas.microsoft.com/office/powerpoint/2010/main" val="2049745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87C91-7BE4-4863-E917-67072DCDE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002EAF-F07B-1335-7D35-730FC6C956C4}"/>
              </a:ext>
            </a:extLst>
          </p:cNvPr>
          <p:cNvSpPr>
            <a:spLocks noGrp="1"/>
          </p:cNvSpPr>
          <p:nvPr>
            <p:ph type="title"/>
          </p:nvPr>
        </p:nvSpPr>
        <p:spPr/>
        <p:txBody>
          <a:bodyPr/>
          <a:lstStyle/>
          <a:p>
            <a:r>
              <a:rPr lang="en-US" dirty="0"/>
              <a:t>Principle 5</a:t>
            </a:r>
          </a:p>
        </p:txBody>
      </p:sp>
      <p:sp>
        <p:nvSpPr>
          <p:cNvPr id="3" name="Content Placeholder 2">
            <a:extLst>
              <a:ext uri="{FF2B5EF4-FFF2-40B4-BE49-F238E27FC236}">
                <a16:creationId xmlns:a16="http://schemas.microsoft.com/office/drawing/2014/main" id="{D86AD6A9-75F4-581F-BBB8-DC26E2F46BC2}"/>
              </a:ext>
            </a:extLst>
          </p:cNvPr>
          <p:cNvSpPr>
            <a:spLocks noGrp="1"/>
          </p:cNvSpPr>
          <p:nvPr>
            <p:ph idx="1"/>
          </p:nvPr>
        </p:nvSpPr>
        <p:spPr/>
        <p:txBody>
          <a:bodyPr>
            <a:normAutofit lnSpcReduction="10000"/>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You should aim to review patients’ symptoms in the first few days after the first SACT cycle</a:t>
            </a:r>
          </a:p>
          <a:p>
            <a:pPr lvl="1"/>
            <a:r>
              <a:rPr lang="en-US" dirty="0"/>
              <a:t>All patients should undergo a symptom review prior to subsequent SACT cycles</a:t>
            </a:r>
          </a:p>
          <a:p>
            <a:r>
              <a:rPr lang="en-US" dirty="0"/>
              <a:t>All SACT-induced nausea and vomiting symptoms reported by patients (either in-person, through helplines or via ePROMs</a:t>
            </a:r>
            <a:r>
              <a:rPr lang="en-US" baseline="30000" dirty="0"/>
              <a:t>1</a:t>
            </a:r>
            <a:r>
              <a:rPr lang="en-US" dirty="0"/>
              <a:t>) should be documented in patient records</a:t>
            </a:r>
          </a:p>
          <a:p>
            <a:r>
              <a:rPr lang="en-US" dirty="0"/>
              <a:t>Patient records should be accessible and viewable to all HCPs in acute oncology services and A&amp;E</a:t>
            </a:r>
          </a:p>
          <a:p>
            <a:r>
              <a:rPr lang="en-US" dirty="0"/>
              <a:t>It is key that there are clear protocols and feedback mechanisms in place to facilitate communication between and within relevant healthcare departments</a:t>
            </a:r>
          </a:p>
          <a:p>
            <a:pPr lvl="1"/>
            <a:r>
              <a:rPr lang="en-US" dirty="0"/>
              <a:t>Notifying the treating oncology team where patients present with SACT-induced nausea and vomiting symptoms elsewhere in the system is particularly important</a:t>
            </a:r>
          </a:p>
          <a:p>
            <a:pPr marL="0" indent="0">
              <a:buNone/>
            </a:pPr>
            <a:endParaRPr lang="en-US" dirty="0"/>
          </a:p>
        </p:txBody>
      </p:sp>
      <p:sp>
        <p:nvSpPr>
          <p:cNvPr id="4" name="Footer Placeholder 3">
            <a:extLst>
              <a:ext uri="{FF2B5EF4-FFF2-40B4-BE49-F238E27FC236}">
                <a16:creationId xmlns:a16="http://schemas.microsoft.com/office/drawing/2014/main" id="{6277E7C2-61FD-23B8-D5A5-0C71B51B770E}"/>
              </a:ext>
            </a:extLst>
          </p:cNvPr>
          <p:cNvSpPr>
            <a:spLocks noGrp="1"/>
          </p:cNvSpPr>
          <p:nvPr>
            <p:ph type="ftr" sz="quarter" idx="11"/>
          </p:nvPr>
        </p:nvSpPr>
        <p:spPr/>
        <p:txBody>
          <a:bodyPr/>
          <a:lstStyle/>
          <a:p>
            <a:r>
              <a:rPr lang="en-GB" dirty="0"/>
              <a:t>Abbreviations: </a:t>
            </a:r>
            <a:r>
              <a:rPr lang="en-GB" b="0" dirty="0"/>
              <a:t>A&amp;E: accident and emergency; </a:t>
            </a:r>
            <a:r>
              <a:rPr lang="en-GB" b="0" dirty="0" err="1"/>
              <a:t>ePROMs</a:t>
            </a:r>
            <a:r>
              <a:rPr lang="en-GB" b="0" dirty="0"/>
              <a:t>: Electronic Patient Reported Outcome Measures; HCPs: healthcare professionals; SACT: systemic anticancer therapy. </a:t>
            </a:r>
            <a:r>
              <a:rPr lang="en-GB" dirty="0"/>
              <a:t>References: </a:t>
            </a:r>
            <a:r>
              <a:rPr lang="en-GB" b="0" dirty="0"/>
              <a:t>1</a:t>
            </a:r>
            <a:r>
              <a:rPr lang="en-US" b="0" dirty="0"/>
              <a:t>. </a:t>
            </a:r>
            <a:r>
              <a:rPr lang="en-GB" b="0" dirty="0"/>
              <a:t>Hough S et al. JCO Oncology Practice 2021;17.</a:t>
            </a:r>
          </a:p>
        </p:txBody>
      </p:sp>
      <p:sp>
        <p:nvSpPr>
          <p:cNvPr id="5" name="Slide Number Placeholder 4">
            <a:extLst>
              <a:ext uri="{FF2B5EF4-FFF2-40B4-BE49-F238E27FC236}">
                <a16:creationId xmlns:a16="http://schemas.microsoft.com/office/drawing/2014/main" id="{21EE7F05-560A-F5A6-4647-F93B94895DB4}"/>
              </a:ext>
            </a:extLst>
          </p:cNvPr>
          <p:cNvSpPr>
            <a:spLocks noGrp="1"/>
          </p:cNvSpPr>
          <p:nvPr>
            <p:ph type="sldNum" sz="quarter" idx="12"/>
          </p:nvPr>
        </p:nvSpPr>
        <p:spPr/>
        <p:txBody>
          <a:bodyPr/>
          <a:lstStyle/>
          <a:p>
            <a:fld id="{5D54BA0C-01AB-6845-BFA5-9A985E4AABD7}" type="slidenum">
              <a:rPr lang="en-US" smtClean="0"/>
              <a:t>18</a:t>
            </a:fld>
            <a:endParaRPr lang="en-US"/>
          </a:p>
        </p:txBody>
      </p:sp>
      <p:sp>
        <p:nvSpPr>
          <p:cNvPr id="6" name="Text Placeholder 5">
            <a:extLst>
              <a:ext uri="{FF2B5EF4-FFF2-40B4-BE49-F238E27FC236}">
                <a16:creationId xmlns:a16="http://schemas.microsoft.com/office/drawing/2014/main" id="{960403D0-9D4E-19EB-06F2-5D8423D08524}"/>
              </a:ext>
            </a:extLst>
          </p:cNvPr>
          <p:cNvSpPr>
            <a:spLocks noGrp="1"/>
          </p:cNvSpPr>
          <p:nvPr>
            <p:ph type="body" sz="quarter" idx="13"/>
          </p:nvPr>
        </p:nvSpPr>
        <p:spPr/>
        <p:txBody>
          <a:bodyPr/>
          <a:lstStyle/>
          <a:p>
            <a:r>
              <a:rPr lang="en-US" dirty="0"/>
              <a:t>Clear protocols should be in place to communicate instances of SACT-induced nausea and vomiting between and within relevant healthcare departments</a:t>
            </a:r>
          </a:p>
        </p:txBody>
      </p:sp>
      <p:sp>
        <p:nvSpPr>
          <p:cNvPr id="7" name="Content Placeholder 6">
            <a:extLst>
              <a:ext uri="{FF2B5EF4-FFF2-40B4-BE49-F238E27FC236}">
                <a16:creationId xmlns:a16="http://schemas.microsoft.com/office/drawing/2014/main" id="{C31879FE-5FDB-DB34-43A3-91C655814FA2}"/>
              </a:ext>
            </a:extLst>
          </p:cNvPr>
          <p:cNvSpPr>
            <a:spLocks noGrp="1"/>
          </p:cNvSpPr>
          <p:nvPr>
            <p:ph sz="quarter" idx="14"/>
          </p:nvPr>
        </p:nvSpPr>
        <p:spPr/>
        <p:txBody>
          <a:bodyPr/>
          <a:lstStyle/>
          <a:p>
            <a:r>
              <a:rPr lang="en-US" dirty="0"/>
              <a:t>Symptom Tracking and Treatment Adjustment </a:t>
            </a:r>
          </a:p>
        </p:txBody>
      </p:sp>
      <p:sp>
        <p:nvSpPr>
          <p:cNvPr id="8" name="TextBox 7">
            <a:extLst>
              <a:ext uri="{FF2B5EF4-FFF2-40B4-BE49-F238E27FC236}">
                <a16:creationId xmlns:a16="http://schemas.microsoft.com/office/drawing/2014/main" id="{458BE5EE-ED0F-8109-5CD4-D7B82211FF7C}"/>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83%</a:t>
            </a:r>
            <a:endParaRPr lang="en-US" b="1" u="none" strike="noStrike" baseline="0" dirty="0">
              <a:latin typeface="Helvetica" pitchFamily="2" charset="0"/>
            </a:endParaRPr>
          </a:p>
        </p:txBody>
      </p:sp>
    </p:spTree>
    <p:extLst>
      <p:ext uri="{BB962C8B-B14F-4D97-AF65-F5344CB8AC3E}">
        <p14:creationId xmlns:p14="http://schemas.microsoft.com/office/powerpoint/2010/main" val="696407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F282-3DBF-476E-F944-2BDE09FC54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33A0A1-9FB1-7FA5-A215-6F9CAA7DA9BD}"/>
              </a:ext>
            </a:extLst>
          </p:cNvPr>
          <p:cNvSpPr>
            <a:spLocks noGrp="1"/>
          </p:cNvSpPr>
          <p:nvPr>
            <p:ph type="title"/>
          </p:nvPr>
        </p:nvSpPr>
        <p:spPr/>
        <p:txBody>
          <a:bodyPr>
            <a:normAutofit/>
          </a:bodyPr>
          <a:lstStyle/>
          <a:p>
            <a:r>
              <a:rPr lang="en-US" dirty="0"/>
              <a:t>Discussion</a:t>
            </a:r>
          </a:p>
        </p:txBody>
      </p:sp>
      <p:sp>
        <p:nvSpPr>
          <p:cNvPr id="4" name="Footer Placeholder 3">
            <a:extLst>
              <a:ext uri="{FF2B5EF4-FFF2-40B4-BE49-F238E27FC236}">
                <a16:creationId xmlns:a16="http://schemas.microsoft.com/office/drawing/2014/main" id="{6BF2CF9B-5129-2F64-AE08-42B675827DDE}"/>
              </a:ext>
            </a:extLst>
          </p:cNvPr>
          <p:cNvSpPr>
            <a:spLocks noGrp="1"/>
          </p:cNvSpPr>
          <p:nvPr>
            <p:ph type="ftr" sz="quarter" idx="11"/>
          </p:nvPr>
        </p:nvSpPr>
        <p:spPr/>
        <p:txBody>
          <a:bodyPr/>
          <a:lstStyle/>
          <a:p>
            <a:r>
              <a:rPr lang="en-GB" dirty="0"/>
              <a:t>Abbreviations: </a:t>
            </a:r>
            <a:r>
              <a:rPr lang="en-GB" b="0" dirty="0" err="1"/>
              <a:t>ePROMs</a:t>
            </a:r>
            <a:r>
              <a:rPr lang="en-GB" b="0" dirty="0"/>
              <a:t>: Electronic Patient Reported Outcome Measures; SACT: systematic anticancer therapy.</a:t>
            </a:r>
          </a:p>
        </p:txBody>
      </p:sp>
      <p:sp>
        <p:nvSpPr>
          <p:cNvPr id="5" name="Slide Number Placeholder 4">
            <a:extLst>
              <a:ext uri="{FF2B5EF4-FFF2-40B4-BE49-F238E27FC236}">
                <a16:creationId xmlns:a16="http://schemas.microsoft.com/office/drawing/2014/main" id="{F829CB3E-5DAB-B820-B215-A9CD3ABA6667}"/>
              </a:ext>
            </a:extLst>
          </p:cNvPr>
          <p:cNvSpPr>
            <a:spLocks noGrp="1"/>
          </p:cNvSpPr>
          <p:nvPr>
            <p:ph type="sldNum" sz="quarter" idx="12"/>
          </p:nvPr>
        </p:nvSpPr>
        <p:spPr/>
        <p:txBody>
          <a:bodyPr/>
          <a:lstStyle/>
          <a:p>
            <a:fld id="{5D54BA0C-01AB-6845-BFA5-9A985E4AABD7}" type="slidenum">
              <a:rPr lang="en-US" smtClean="0"/>
              <a:t>19</a:t>
            </a:fld>
            <a:endParaRPr lang="en-US" dirty="0"/>
          </a:p>
        </p:txBody>
      </p:sp>
      <p:sp>
        <p:nvSpPr>
          <p:cNvPr id="6" name="Text Placeholder 5">
            <a:extLst>
              <a:ext uri="{FF2B5EF4-FFF2-40B4-BE49-F238E27FC236}">
                <a16:creationId xmlns:a16="http://schemas.microsoft.com/office/drawing/2014/main" id="{862EA2C7-CD2A-E5BA-3988-4B46B1173D2B}"/>
              </a:ext>
            </a:extLst>
          </p:cNvPr>
          <p:cNvSpPr>
            <a:spLocks noGrp="1"/>
          </p:cNvSpPr>
          <p:nvPr>
            <p:ph type="body" sz="quarter" idx="13"/>
          </p:nvPr>
        </p:nvSpPr>
        <p:spPr/>
        <p:txBody>
          <a:bodyPr>
            <a:normAutofit fontScale="92500" lnSpcReduction="20000"/>
          </a:bodyPr>
          <a:lstStyle/>
          <a:p>
            <a:pPr marL="342900" indent="-342900">
              <a:buFont typeface="+mj-lt"/>
              <a:buAutoNum type="arabicPeriod" startAt="4"/>
            </a:pPr>
            <a:r>
              <a:rPr lang="en-US" dirty="0"/>
              <a:t>Patients should be sign-posted to a method of monitoring their nausea and vomiting symptoms, preferably with real-time data collection</a:t>
            </a:r>
          </a:p>
          <a:p>
            <a:pPr marL="342900" indent="-342900">
              <a:buFont typeface="+mj-lt"/>
              <a:buAutoNum type="arabicPeriod" startAt="4"/>
            </a:pPr>
            <a:r>
              <a:rPr lang="en-US" dirty="0"/>
              <a:t>Clear protocols should be in place to communicate instances of SACT-induced nausea and vomiting between and within relevant healthcare departments</a:t>
            </a:r>
          </a:p>
        </p:txBody>
      </p:sp>
      <p:sp>
        <p:nvSpPr>
          <p:cNvPr id="7" name="Content Placeholder 6">
            <a:extLst>
              <a:ext uri="{FF2B5EF4-FFF2-40B4-BE49-F238E27FC236}">
                <a16:creationId xmlns:a16="http://schemas.microsoft.com/office/drawing/2014/main" id="{DA40A52E-7C3F-BD30-AC07-FDB5BA1A19E6}"/>
              </a:ext>
            </a:extLst>
          </p:cNvPr>
          <p:cNvSpPr>
            <a:spLocks noGrp="1"/>
          </p:cNvSpPr>
          <p:nvPr>
            <p:ph sz="quarter" idx="14"/>
          </p:nvPr>
        </p:nvSpPr>
        <p:spPr/>
        <p:txBody>
          <a:bodyPr/>
          <a:lstStyle/>
          <a:p>
            <a:r>
              <a:rPr lang="en-US" dirty="0"/>
              <a:t>Symptom Tracking and Treatment Adjustment </a:t>
            </a:r>
          </a:p>
        </p:txBody>
      </p:sp>
      <p:sp>
        <p:nvSpPr>
          <p:cNvPr id="8" name="TextBox 7">
            <a:extLst>
              <a:ext uri="{FF2B5EF4-FFF2-40B4-BE49-F238E27FC236}">
                <a16:creationId xmlns:a16="http://schemas.microsoft.com/office/drawing/2014/main" id="{D2981A87-E07B-17EF-E926-1B3E630ACC38}"/>
              </a:ext>
            </a:extLst>
          </p:cNvPr>
          <p:cNvSpPr txBox="1"/>
          <p:nvPr/>
        </p:nvSpPr>
        <p:spPr>
          <a:xfrm>
            <a:off x="334963" y="2173188"/>
            <a:ext cx="949194" cy="30777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26A687"/>
                </a:solidFill>
                <a:effectLst/>
                <a:uLnTx/>
                <a:uFillTx/>
                <a:latin typeface="Helvetica" panose="020B0604020202020204"/>
                <a:ea typeface="+mn-ea"/>
                <a:cs typeface="Helvetica" panose="020B0604020202020204"/>
              </a:rPr>
              <a:t>83</a:t>
            </a:r>
            <a:r>
              <a:rPr kumimoji="0" lang="en-US" sz="1400" b="1" i="0" u="none" strike="noStrike" kern="1200" cap="none" spc="0" normalizeH="0" baseline="0" noProof="0" dirty="0">
                <a:ln>
                  <a:noFill/>
                </a:ln>
                <a:solidFill>
                  <a:srgbClr val="26A687"/>
                </a:solidFill>
                <a:effectLst/>
                <a:uLnTx/>
                <a:uFillTx/>
                <a:latin typeface="Helvetica" panose="020B0604020202020204"/>
                <a:ea typeface="Tahoma" panose="020B0604030504040204" pitchFamily="34" charset="0"/>
                <a:cs typeface="Helvetica" panose="020B0604020202020204"/>
              </a:rPr>
              <a:t>–100</a:t>
            </a:r>
            <a:r>
              <a:rPr kumimoji="0" lang="en-US" sz="1400" b="1" i="0" u="none" strike="noStrike" kern="1200" cap="none" spc="0" normalizeH="0" baseline="0" noProof="0" dirty="0">
                <a:ln>
                  <a:noFill/>
                </a:ln>
                <a:solidFill>
                  <a:srgbClr val="26A687"/>
                </a:solidFill>
                <a:effectLst/>
                <a:uLnTx/>
                <a:uFillTx/>
                <a:latin typeface="Helvetica" panose="020B0604020202020204"/>
                <a:ea typeface="+mn-ea"/>
                <a:cs typeface="Helvetica" panose="020B0604020202020204"/>
              </a:rPr>
              <a:t>%</a:t>
            </a:r>
          </a:p>
        </p:txBody>
      </p:sp>
      <p:sp>
        <p:nvSpPr>
          <p:cNvPr id="16" name="Content Placeholder 2">
            <a:extLst>
              <a:ext uri="{FF2B5EF4-FFF2-40B4-BE49-F238E27FC236}">
                <a16:creationId xmlns:a16="http://schemas.microsoft.com/office/drawing/2014/main" id="{004298CF-A247-DB1A-4219-DB14A5369B2C}"/>
              </a:ext>
            </a:extLst>
          </p:cNvPr>
          <p:cNvSpPr txBox="1">
            <a:spLocks/>
          </p:cNvSpPr>
          <p:nvPr/>
        </p:nvSpPr>
        <p:spPr>
          <a:xfrm>
            <a:off x="299815" y="5108400"/>
            <a:ext cx="9327661" cy="27044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accent1"/>
                </a:solidFill>
                <a:latin typeface="Helvetica" pitchFamily="2" charset="0"/>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18" name="Round Diagonal Corner of Rectangle 6">
            <a:extLst>
              <a:ext uri="{FF2B5EF4-FFF2-40B4-BE49-F238E27FC236}">
                <a16:creationId xmlns:a16="http://schemas.microsoft.com/office/drawing/2014/main" id="{261A3451-A4AB-FF97-B44E-0FF45C864CCC}"/>
              </a:ext>
            </a:extLst>
          </p:cNvPr>
          <p:cNvSpPr txBox="1">
            <a:spLocks/>
          </p:cNvSpPr>
          <p:nvPr/>
        </p:nvSpPr>
        <p:spPr>
          <a:xfrm>
            <a:off x="334963" y="2957513"/>
            <a:ext cx="11522075" cy="2705100"/>
          </a:xfrm>
          <a:prstGeom prst="round2DiagRect">
            <a:avLst>
              <a:gd name="adj1" fmla="val 50000"/>
              <a:gd name="adj2" fmla="val 0"/>
            </a:avLst>
          </a:prstGeom>
          <a:solidFill>
            <a:schemeClr val="accent1">
              <a:lumMod val="20000"/>
              <a:lumOff val="80000"/>
            </a:schemeClr>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lt1"/>
                </a:solidFill>
                <a:latin typeface="+mn-lt"/>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lgn="ctr"/>
            <a:r>
              <a:rPr lang="en-US" sz="1800" dirty="0">
                <a:solidFill>
                  <a:schemeClr val="accent1"/>
                </a:solidFill>
                <a:latin typeface="Helvetica" panose="020B0604020202020204"/>
                <a:cs typeface="Helvetica" panose="020B0604020202020204"/>
              </a:rPr>
              <a:t>How could symptom tracking and monitoring be improved in your practice? </a:t>
            </a:r>
          </a:p>
          <a:p>
            <a:pPr lvl="2" algn="ctr">
              <a:buFont typeface="Courier New" panose="02070309020205020404" pitchFamily="49" charset="0"/>
              <a:buChar char="o"/>
            </a:pPr>
            <a:r>
              <a:rPr lang="en-US" sz="1700" dirty="0">
                <a:solidFill>
                  <a:schemeClr val="accent6"/>
                </a:solidFill>
                <a:latin typeface="Helvetica" panose="020B0604020202020204"/>
                <a:cs typeface="Helvetica" panose="020B0604020202020204"/>
              </a:rPr>
              <a:t>Are digital solutions (e.g. </a:t>
            </a:r>
            <a:r>
              <a:rPr lang="en-US" sz="1700" dirty="0" err="1">
                <a:solidFill>
                  <a:schemeClr val="accent6"/>
                </a:solidFill>
                <a:latin typeface="Helvetica" panose="020B0604020202020204"/>
                <a:cs typeface="Helvetica" panose="020B0604020202020204"/>
              </a:rPr>
              <a:t>ePROMs</a:t>
            </a:r>
            <a:r>
              <a:rPr lang="en-US" sz="1700" dirty="0">
                <a:solidFill>
                  <a:schemeClr val="accent6"/>
                </a:solidFill>
                <a:latin typeface="Helvetica" panose="020B0604020202020204"/>
                <a:cs typeface="Helvetica" panose="020B0604020202020204"/>
              </a:rPr>
              <a:t>) being considered?</a:t>
            </a:r>
          </a:p>
          <a:p>
            <a:pPr algn="ctr"/>
            <a:r>
              <a:rPr lang="en-US" sz="1800" dirty="0">
                <a:solidFill>
                  <a:schemeClr val="accent1"/>
                </a:solidFill>
                <a:latin typeface="Helvetica" panose="020B0604020202020204"/>
                <a:cs typeface="Helvetica" panose="020B0604020202020204"/>
              </a:rPr>
              <a:t> How could inter-departmental communication regarding cases of SACT-induced nausea and vomiting be improved?</a:t>
            </a:r>
          </a:p>
        </p:txBody>
      </p:sp>
    </p:spTree>
    <p:extLst>
      <p:ext uri="{BB962C8B-B14F-4D97-AF65-F5344CB8AC3E}">
        <p14:creationId xmlns:p14="http://schemas.microsoft.com/office/powerpoint/2010/main" val="2009169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E7DA-87DF-3DD6-25CD-D14531994965}"/>
              </a:ext>
            </a:extLst>
          </p:cNvPr>
          <p:cNvSpPr>
            <a:spLocks noGrp="1"/>
          </p:cNvSpPr>
          <p:nvPr>
            <p:ph type="title"/>
          </p:nvPr>
        </p:nvSpPr>
        <p:spPr/>
        <p:txBody>
          <a:bodyPr/>
          <a:lstStyle/>
          <a:p>
            <a:r>
              <a:rPr lang="en-US" dirty="0"/>
              <a:t>Using This Deck</a:t>
            </a:r>
          </a:p>
        </p:txBody>
      </p:sp>
      <p:sp>
        <p:nvSpPr>
          <p:cNvPr id="6" name="Content Placeholder 5">
            <a:extLst>
              <a:ext uri="{FF2B5EF4-FFF2-40B4-BE49-F238E27FC236}">
                <a16:creationId xmlns:a16="http://schemas.microsoft.com/office/drawing/2014/main" id="{37F8BAD2-11BE-638B-D2F2-6BDED1DD6D4C}"/>
              </a:ext>
            </a:extLst>
          </p:cNvPr>
          <p:cNvSpPr>
            <a:spLocks noGrp="1"/>
          </p:cNvSpPr>
          <p:nvPr>
            <p:ph idx="1"/>
          </p:nvPr>
        </p:nvSpPr>
        <p:spPr>
          <a:xfrm>
            <a:off x="334963" y="1529698"/>
            <a:ext cx="11522075" cy="3024196"/>
          </a:xfrm>
        </p:spPr>
        <p:txBody>
          <a:bodyPr/>
          <a:lstStyle/>
          <a:p>
            <a:pPr marL="0" indent="0">
              <a:buNone/>
            </a:pPr>
            <a:r>
              <a:rPr lang="en-US" b="1" dirty="0"/>
              <a:t>Intended use</a:t>
            </a:r>
          </a:p>
          <a:p>
            <a:r>
              <a:rPr lang="en-US" dirty="0"/>
              <a:t>This deck is intended as a resource to train UK-based healthcare professionals on principles of care for the optimal management of systemic anti-cancer therapy induced nausea and vomiting</a:t>
            </a:r>
          </a:p>
          <a:p>
            <a:r>
              <a:rPr lang="en-US" dirty="0"/>
              <a:t>The training deck can be used in conjunction with any supporting resources</a:t>
            </a:r>
          </a:p>
          <a:p>
            <a:pPr marL="0" indent="0">
              <a:buNone/>
            </a:pPr>
            <a:endParaRPr lang="en-US" dirty="0"/>
          </a:p>
          <a:p>
            <a:pPr marL="0" indent="0">
              <a:buNone/>
            </a:pPr>
            <a:r>
              <a:rPr lang="en-US" b="1" dirty="0"/>
              <a:t>Disclaimer</a:t>
            </a:r>
          </a:p>
          <a:p>
            <a:r>
              <a:rPr lang="en-US" dirty="0"/>
              <a:t>Chugai Pharma UK Ltd. has approved the unedited version of this training deck. Therefore, any subsequent modifications to the content must be clearly labelled to distinguish them from the original approved material</a:t>
            </a:r>
          </a:p>
        </p:txBody>
      </p:sp>
      <p:sp>
        <p:nvSpPr>
          <p:cNvPr id="5" name="Slide Number Placeholder 4">
            <a:extLst>
              <a:ext uri="{FF2B5EF4-FFF2-40B4-BE49-F238E27FC236}">
                <a16:creationId xmlns:a16="http://schemas.microsoft.com/office/drawing/2014/main" id="{66C772D7-381C-344F-0F87-C7158D983F4E}"/>
              </a:ext>
            </a:extLst>
          </p:cNvPr>
          <p:cNvSpPr>
            <a:spLocks noGrp="1"/>
          </p:cNvSpPr>
          <p:nvPr>
            <p:ph type="sldNum" sz="quarter" idx="12"/>
          </p:nvPr>
        </p:nvSpPr>
        <p:spPr/>
        <p:txBody>
          <a:bodyPr/>
          <a:lstStyle/>
          <a:p>
            <a:fld id="{5D54BA0C-01AB-6845-BFA5-9A985E4AABD7}" type="slidenum">
              <a:rPr lang="en-US" smtClean="0"/>
              <a:t>2</a:t>
            </a:fld>
            <a:endParaRPr lang="en-US"/>
          </a:p>
        </p:txBody>
      </p:sp>
      <p:sp>
        <p:nvSpPr>
          <p:cNvPr id="7" name="Round Diagonal Corner of Rectangle 6">
            <a:extLst>
              <a:ext uri="{FF2B5EF4-FFF2-40B4-BE49-F238E27FC236}">
                <a16:creationId xmlns:a16="http://schemas.microsoft.com/office/drawing/2014/main" id="{359230FC-91ED-0E82-ACBF-80CB31FB935F}"/>
              </a:ext>
            </a:extLst>
          </p:cNvPr>
          <p:cNvSpPr/>
          <p:nvPr/>
        </p:nvSpPr>
        <p:spPr>
          <a:xfrm>
            <a:off x="334963" y="4725909"/>
            <a:ext cx="11522075" cy="860079"/>
          </a:xfrm>
          <a:prstGeom prst="round2DiagRect">
            <a:avLst>
              <a:gd name="adj1" fmla="val 50000"/>
              <a:gd name="adj2" fmla="val 0"/>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2"/>
                </a:solidFill>
                <a:latin typeface="Helvetica" pitchFamily="2" charset="0"/>
              </a:rPr>
              <a:t>For any questions on this deck, please contact </a:t>
            </a:r>
            <a:r>
              <a:rPr lang="en-US" sz="1600" b="1" dirty="0">
                <a:solidFill>
                  <a:schemeClr val="tx2"/>
                </a:solidFill>
                <a:latin typeface="Helvetica" pitchFamily="2" charset="0"/>
              </a:rPr>
              <a:t>Oncology@chugai-pharm.co.uk</a:t>
            </a:r>
          </a:p>
        </p:txBody>
      </p:sp>
    </p:spTree>
    <p:extLst>
      <p:ext uri="{BB962C8B-B14F-4D97-AF65-F5344CB8AC3E}">
        <p14:creationId xmlns:p14="http://schemas.microsoft.com/office/powerpoint/2010/main" val="2192518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AD8D3850-2108-5E84-169A-32FF4FD9AB1F}"/>
              </a:ext>
            </a:extLst>
          </p:cNvPr>
          <p:cNvGrpSpPr/>
          <p:nvPr/>
        </p:nvGrpSpPr>
        <p:grpSpPr>
          <a:xfrm>
            <a:off x="9598688" y="2959100"/>
            <a:ext cx="2358024" cy="2794000"/>
            <a:chOff x="9598688" y="2959100"/>
            <a:chExt cx="2358024" cy="2794000"/>
          </a:xfrm>
        </p:grpSpPr>
        <p:sp>
          <p:nvSpPr>
            <p:cNvPr id="10" name="Rounded Rectangle 7">
              <a:extLst>
                <a:ext uri="{FF2B5EF4-FFF2-40B4-BE49-F238E27FC236}">
                  <a16:creationId xmlns:a16="http://schemas.microsoft.com/office/drawing/2014/main" id="{7A7EC963-3563-6D1B-13B2-B5F0FC59BBA6}"/>
                </a:ext>
              </a:extLst>
            </p:cNvPr>
            <p:cNvSpPr/>
            <p:nvPr/>
          </p:nvSpPr>
          <p:spPr>
            <a:xfrm>
              <a:off x="9728200" y="2959100"/>
              <a:ext cx="2108200" cy="2794000"/>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solidFill>
                  <a:schemeClr val="bg1"/>
                </a:solidFill>
              </a:endParaRPr>
            </a:p>
          </p:txBody>
        </p:sp>
        <p:sp>
          <p:nvSpPr>
            <p:cNvPr id="12" name="TextBox 11">
              <a:extLst>
                <a:ext uri="{FF2B5EF4-FFF2-40B4-BE49-F238E27FC236}">
                  <a16:creationId xmlns:a16="http://schemas.microsoft.com/office/drawing/2014/main" id="{EBD59565-D1F1-5CE6-1E9F-B96134ECC82B}"/>
                </a:ext>
              </a:extLst>
            </p:cNvPr>
            <p:cNvSpPr txBox="1"/>
            <p:nvPr/>
          </p:nvSpPr>
          <p:spPr>
            <a:xfrm>
              <a:off x="9893300" y="4608000"/>
              <a:ext cx="1778000" cy="692497"/>
            </a:xfrm>
            <a:prstGeom prst="rect">
              <a:avLst/>
            </a:prstGeom>
            <a:noFill/>
          </p:spPr>
          <p:txBody>
            <a:bodyPr wrap="square" rtlCol="0" anchor="t" anchorCtr="0">
              <a:spAutoFit/>
            </a:bodyPr>
            <a:lstStyle/>
            <a:p>
              <a:pPr algn="ctr"/>
              <a:r>
                <a:rPr lang="en-US" sz="1300" dirty="0" err="1">
                  <a:solidFill>
                    <a:schemeClr val="accent4"/>
                  </a:solidFill>
                  <a:latin typeface="Helvetica" panose="020B0604020202020204"/>
                  <a:cs typeface="Helvetica" panose="020B0604020202020204"/>
                  <a:hlinkClick r:id="rId2">
                    <a:extLst>
                      <a:ext uri="{A12FA001-AC4F-418D-AE19-62706E023703}">
                        <ahyp:hlinkClr xmlns:ahyp="http://schemas.microsoft.com/office/drawing/2018/hyperlinkcolor" val="tx"/>
                      </a:ext>
                    </a:extLst>
                  </a:hlinkClick>
                </a:rPr>
                <a:t>Chemosickness</a:t>
              </a:r>
              <a:r>
                <a:rPr lang="en-US" sz="1300" dirty="0">
                  <a:solidFill>
                    <a:schemeClr val="accent4"/>
                  </a:solidFill>
                  <a:latin typeface="Helvetica" panose="020B0604020202020204"/>
                  <a:cs typeface="Helvetica" panose="020B0604020202020204"/>
                  <a:hlinkClick r:id="rId2">
                    <a:extLst>
                      <a:ext uri="{A12FA001-AC4F-418D-AE19-62706E023703}">
                        <ahyp:hlinkClr xmlns:ahyp="http://schemas.microsoft.com/office/drawing/2018/hyperlinkcolor" val="tx"/>
                      </a:ext>
                    </a:extLst>
                  </a:hlinkClick>
                </a:rPr>
                <a:t> Prevention Resources</a:t>
              </a:r>
              <a:endParaRPr lang="en-GB" sz="1300" baseline="30000" dirty="0">
                <a:solidFill>
                  <a:schemeClr val="accent4"/>
                </a:solidFill>
                <a:latin typeface="Helvetica" panose="020B0604020202020204"/>
                <a:cs typeface="Helvetica" panose="020B0604020202020204"/>
              </a:endParaRPr>
            </a:p>
          </p:txBody>
        </p:sp>
        <p:pic>
          <p:nvPicPr>
            <p:cNvPr id="14" name="Picture 13" descr="A qr code on a white background&#10;&#10;AI-generated content may be incorrect.">
              <a:extLst>
                <a:ext uri="{FF2B5EF4-FFF2-40B4-BE49-F238E27FC236}">
                  <a16:creationId xmlns:a16="http://schemas.microsoft.com/office/drawing/2014/main" id="{4179B855-B4BB-9ED9-8EA8-07D7296105D4}"/>
                </a:ext>
              </a:extLst>
            </p:cNvPr>
            <p:cNvPicPr>
              <a:picLocks noChangeAspect="1"/>
            </p:cNvPicPr>
            <p:nvPr/>
          </p:nvPicPr>
          <p:blipFill rotWithShape="1">
            <a:blip r:embed="rId3"/>
            <a:srcRect l="2993" t="3046" r="3046" b="2993"/>
            <a:stretch>
              <a:fillRect/>
            </a:stretch>
          </p:blipFill>
          <p:spPr>
            <a:xfrm>
              <a:off x="10206000" y="3420000"/>
              <a:ext cx="1144800" cy="1144800"/>
            </a:xfrm>
            <a:prstGeom prst="rect">
              <a:avLst/>
            </a:prstGeom>
          </p:spPr>
        </p:pic>
        <p:sp>
          <p:nvSpPr>
            <p:cNvPr id="13" name="TextBox 12">
              <a:extLst>
                <a:ext uri="{FF2B5EF4-FFF2-40B4-BE49-F238E27FC236}">
                  <a16:creationId xmlns:a16="http://schemas.microsoft.com/office/drawing/2014/main" id="{03FFA4D5-79FB-9268-95DA-1E6449CACAAF}"/>
                </a:ext>
              </a:extLst>
            </p:cNvPr>
            <p:cNvSpPr txBox="1"/>
            <p:nvPr/>
          </p:nvSpPr>
          <p:spPr>
            <a:xfrm>
              <a:off x="9598688" y="3033016"/>
              <a:ext cx="2358024" cy="338554"/>
            </a:xfrm>
            <a:prstGeom prst="rect">
              <a:avLst/>
            </a:prstGeom>
            <a:noFill/>
          </p:spPr>
          <p:txBody>
            <a:bodyPr wrap="square" rtlCol="0">
              <a:spAutoFit/>
            </a:bodyPr>
            <a:lstStyle/>
            <a:p>
              <a:pPr algn="ctr"/>
              <a:r>
                <a:rPr lang="en-GB" sz="1600" b="1" dirty="0">
                  <a:solidFill>
                    <a:schemeClr val="accent4"/>
                  </a:solidFill>
                  <a:latin typeface="Helvetica" panose="020B0604020202020204" pitchFamily="34" charset="0"/>
                  <a:cs typeface="Helvetica" panose="020B0604020202020204" pitchFamily="34" charset="0"/>
                </a:rPr>
                <a:t>Resources:</a:t>
              </a:r>
            </a:p>
          </p:txBody>
        </p:sp>
        <p:sp>
          <p:nvSpPr>
            <p:cNvPr id="16" name="TextBox 15">
              <a:extLst>
                <a:ext uri="{FF2B5EF4-FFF2-40B4-BE49-F238E27FC236}">
                  <a16:creationId xmlns:a16="http://schemas.microsoft.com/office/drawing/2014/main" id="{3F03D840-7BC8-BF7B-AB53-A4A7297ED301}"/>
                </a:ext>
              </a:extLst>
            </p:cNvPr>
            <p:cNvSpPr txBox="1"/>
            <p:nvPr/>
          </p:nvSpPr>
          <p:spPr>
            <a:xfrm>
              <a:off x="9728200" y="5256000"/>
              <a:ext cx="2153398" cy="338554"/>
            </a:xfrm>
            <a:prstGeom prst="rect">
              <a:avLst/>
            </a:prstGeom>
            <a:noFill/>
          </p:spPr>
          <p:txBody>
            <a:bodyPr wrap="square" rtlCol="0">
              <a:spAutoFit/>
            </a:bodyPr>
            <a:lstStyle/>
            <a:p>
              <a:pPr algn="ctr"/>
              <a:r>
                <a:rPr lang="en-US" sz="800" i="1" dirty="0">
                  <a:solidFill>
                    <a:schemeClr val="accent4"/>
                  </a:solidFill>
                  <a:latin typeface="Helvetica" panose="020B0604020202020204"/>
                  <a:cs typeface="Helvetica" panose="020B0604020202020204"/>
                </a:rPr>
                <a:t>Chugai resource; developed and funded by Chugai. Non-promotional site.</a:t>
              </a:r>
              <a:endParaRPr lang="en-GB" sz="800" i="1" dirty="0">
                <a:solidFill>
                  <a:schemeClr val="accent4"/>
                </a:solidFill>
                <a:latin typeface="Helvetica" panose="020B0604020202020204"/>
                <a:cs typeface="Helvetica" panose="020B0604020202020204"/>
              </a:endParaRPr>
            </a:p>
          </p:txBody>
        </p:sp>
      </p:grpSp>
      <p:sp>
        <p:nvSpPr>
          <p:cNvPr id="2" name="Title 1">
            <a:extLst>
              <a:ext uri="{FF2B5EF4-FFF2-40B4-BE49-F238E27FC236}">
                <a16:creationId xmlns:a16="http://schemas.microsoft.com/office/drawing/2014/main" id="{F32F96C7-A51B-CBDB-056F-0F22CC63B149}"/>
              </a:ext>
            </a:extLst>
          </p:cNvPr>
          <p:cNvSpPr>
            <a:spLocks noGrp="1"/>
          </p:cNvSpPr>
          <p:nvPr>
            <p:ph type="title"/>
          </p:nvPr>
        </p:nvSpPr>
        <p:spPr/>
        <p:txBody>
          <a:bodyPr/>
          <a:lstStyle/>
          <a:p>
            <a:r>
              <a:rPr lang="en-US" dirty="0"/>
              <a:t>Principle 6</a:t>
            </a:r>
          </a:p>
        </p:txBody>
      </p:sp>
      <p:sp>
        <p:nvSpPr>
          <p:cNvPr id="3" name="Content Placeholder 2">
            <a:extLst>
              <a:ext uri="{FF2B5EF4-FFF2-40B4-BE49-F238E27FC236}">
                <a16:creationId xmlns:a16="http://schemas.microsoft.com/office/drawing/2014/main" id="{91953A9D-0A93-5307-F90F-9038232E73E4}"/>
              </a:ext>
            </a:extLst>
          </p:cNvPr>
          <p:cNvSpPr>
            <a:spLocks noGrp="1"/>
          </p:cNvSpPr>
          <p:nvPr>
            <p:ph idx="1"/>
          </p:nvPr>
        </p:nvSpPr>
        <p:spPr>
          <a:xfrm>
            <a:off x="334963" y="2958150"/>
            <a:ext cx="9220517" cy="2704496"/>
          </a:xfrm>
        </p:spPr>
        <p:txBody>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You should provide clear information to patients (and carers) during the consent process and before receiving SACT to support self-management and early intervention</a:t>
            </a:r>
          </a:p>
          <a:p>
            <a:pPr lvl="1"/>
            <a:r>
              <a:rPr lang="en-US" dirty="0"/>
              <a:t>The </a:t>
            </a:r>
            <a:r>
              <a:rPr lang="en-US" dirty="0" err="1"/>
              <a:t>Chemosickness</a:t>
            </a:r>
            <a:r>
              <a:rPr lang="en-US" dirty="0"/>
              <a:t> Prevention </a:t>
            </a:r>
            <a:r>
              <a:rPr lang="en-US" dirty="0" err="1"/>
              <a:t>Resources</a:t>
            </a:r>
            <a:r>
              <a:rPr lang="en-US" baseline="30000" dirty="0" err="1"/>
              <a:t>a</a:t>
            </a:r>
            <a:r>
              <a:rPr lang="en-US" dirty="0"/>
              <a:t> are an example of a useful information source that can be provided to patients and their carers</a:t>
            </a:r>
          </a:p>
        </p:txBody>
      </p:sp>
      <p:sp>
        <p:nvSpPr>
          <p:cNvPr id="4" name="Footer Placeholder 3">
            <a:extLst>
              <a:ext uri="{FF2B5EF4-FFF2-40B4-BE49-F238E27FC236}">
                <a16:creationId xmlns:a16="http://schemas.microsoft.com/office/drawing/2014/main" id="{C8144445-31BC-FAEA-250E-8D969F3D8955}"/>
              </a:ext>
            </a:extLst>
          </p:cNvPr>
          <p:cNvSpPr>
            <a:spLocks noGrp="1"/>
          </p:cNvSpPr>
          <p:nvPr>
            <p:ph type="ftr" sz="quarter" idx="11"/>
          </p:nvPr>
        </p:nvSpPr>
        <p:spPr/>
        <p:txBody>
          <a:bodyPr/>
          <a:lstStyle/>
          <a:p>
            <a:r>
              <a:rPr lang="en-GB" dirty="0"/>
              <a:t>Abbreviations: </a:t>
            </a:r>
            <a:r>
              <a:rPr lang="en-GB" b="0" dirty="0"/>
              <a:t>SACT: systemic anticancer therapy. </a:t>
            </a:r>
            <a:r>
              <a:rPr lang="en-GB" dirty="0"/>
              <a:t>Resource URLs: </a:t>
            </a:r>
            <a:r>
              <a:rPr lang="en-GB" b="0" dirty="0" err="1"/>
              <a:t>Chemosickness</a:t>
            </a:r>
            <a:r>
              <a:rPr lang="en-GB" b="0" dirty="0"/>
              <a:t> Prevention Resources: </a:t>
            </a:r>
            <a:r>
              <a:rPr lang="en-GB" b="0" dirty="0">
                <a:hlinkClick r:id="rId2"/>
              </a:rPr>
              <a:t>https://www.chemosicknessprevention.com/resources-2/</a:t>
            </a:r>
            <a:r>
              <a:rPr lang="en-GB" b="0" dirty="0"/>
              <a:t>.</a:t>
            </a:r>
          </a:p>
        </p:txBody>
      </p:sp>
      <p:sp>
        <p:nvSpPr>
          <p:cNvPr id="5" name="Slide Number Placeholder 4">
            <a:extLst>
              <a:ext uri="{FF2B5EF4-FFF2-40B4-BE49-F238E27FC236}">
                <a16:creationId xmlns:a16="http://schemas.microsoft.com/office/drawing/2014/main" id="{1E78BF79-5DD4-91CC-49C9-DDAFD718BC1F}"/>
              </a:ext>
            </a:extLst>
          </p:cNvPr>
          <p:cNvSpPr>
            <a:spLocks noGrp="1"/>
          </p:cNvSpPr>
          <p:nvPr>
            <p:ph type="sldNum" sz="quarter" idx="12"/>
          </p:nvPr>
        </p:nvSpPr>
        <p:spPr/>
        <p:txBody>
          <a:bodyPr/>
          <a:lstStyle/>
          <a:p>
            <a:fld id="{5D54BA0C-01AB-6845-BFA5-9A985E4AABD7}" type="slidenum">
              <a:rPr lang="en-US" smtClean="0"/>
              <a:t>20</a:t>
            </a:fld>
            <a:endParaRPr lang="en-US"/>
          </a:p>
        </p:txBody>
      </p:sp>
      <p:sp>
        <p:nvSpPr>
          <p:cNvPr id="6" name="Text Placeholder 5">
            <a:extLst>
              <a:ext uri="{FF2B5EF4-FFF2-40B4-BE49-F238E27FC236}">
                <a16:creationId xmlns:a16="http://schemas.microsoft.com/office/drawing/2014/main" id="{A215A43B-77DD-0B92-9246-63E4A9260ED4}"/>
              </a:ext>
            </a:extLst>
          </p:cNvPr>
          <p:cNvSpPr>
            <a:spLocks noGrp="1"/>
          </p:cNvSpPr>
          <p:nvPr>
            <p:ph type="body" sz="quarter" idx="13"/>
          </p:nvPr>
        </p:nvSpPr>
        <p:spPr/>
        <p:txBody>
          <a:bodyPr/>
          <a:lstStyle/>
          <a:p>
            <a:r>
              <a:rPr lang="en-US" dirty="0"/>
              <a:t>All patients (and relevant carers) receiving SACT should be provided with clear information on SACT-induced nausea and vomiting, prior to starting treatment, to support self-management and early intervention</a:t>
            </a:r>
          </a:p>
        </p:txBody>
      </p:sp>
      <p:sp>
        <p:nvSpPr>
          <p:cNvPr id="7" name="Content Placeholder 6">
            <a:extLst>
              <a:ext uri="{FF2B5EF4-FFF2-40B4-BE49-F238E27FC236}">
                <a16:creationId xmlns:a16="http://schemas.microsoft.com/office/drawing/2014/main" id="{D48E0F63-E248-E1CB-BB64-3523DC8EF2EA}"/>
              </a:ext>
            </a:extLst>
          </p:cNvPr>
          <p:cNvSpPr>
            <a:spLocks noGrp="1"/>
          </p:cNvSpPr>
          <p:nvPr>
            <p:ph sz="quarter" idx="14"/>
          </p:nvPr>
        </p:nvSpPr>
        <p:spPr/>
        <p:txBody>
          <a:bodyPr/>
          <a:lstStyle/>
          <a:p>
            <a:r>
              <a:rPr lang="en-US" dirty="0"/>
              <a:t>Patient Education and Resources</a:t>
            </a:r>
          </a:p>
        </p:txBody>
      </p:sp>
      <p:sp>
        <p:nvSpPr>
          <p:cNvPr id="8" name="TextBox 7">
            <a:extLst>
              <a:ext uri="{FF2B5EF4-FFF2-40B4-BE49-F238E27FC236}">
                <a16:creationId xmlns:a16="http://schemas.microsoft.com/office/drawing/2014/main" id="{BA0874A5-1658-6FCD-5FAF-B15DA8D08C97}"/>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pic>
        <p:nvPicPr>
          <p:cNvPr id="11" name="Graphic 10">
            <a:extLst>
              <a:ext uri="{FF2B5EF4-FFF2-40B4-BE49-F238E27FC236}">
                <a16:creationId xmlns:a16="http://schemas.microsoft.com/office/drawing/2014/main" id="{4DE7D4BD-2D1D-72DA-A4BC-6A3338D401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7245781" flipH="1">
            <a:off x="11197300" y="5063984"/>
            <a:ext cx="180000" cy="180000"/>
          </a:xfrm>
          <a:prstGeom prst="rect">
            <a:avLst/>
          </a:prstGeom>
        </p:spPr>
      </p:pic>
    </p:spTree>
    <p:extLst>
      <p:ext uri="{BB962C8B-B14F-4D97-AF65-F5344CB8AC3E}">
        <p14:creationId xmlns:p14="http://schemas.microsoft.com/office/powerpoint/2010/main" val="4123711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3E144-C78A-AA8B-097B-3D71E276183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D6D1DA6-2581-DDA5-46B1-05F560E7BDFA}"/>
              </a:ext>
            </a:extLst>
          </p:cNvPr>
          <p:cNvGrpSpPr/>
          <p:nvPr/>
        </p:nvGrpSpPr>
        <p:grpSpPr>
          <a:xfrm>
            <a:off x="9598688" y="2958150"/>
            <a:ext cx="2358024" cy="2793600"/>
            <a:chOff x="9598688" y="3086100"/>
            <a:chExt cx="2358024" cy="2793600"/>
          </a:xfrm>
        </p:grpSpPr>
        <p:sp>
          <p:nvSpPr>
            <p:cNvPr id="17" name="Rounded Rectangle 7">
              <a:extLst>
                <a:ext uri="{FF2B5EF4-FFF2-40B4-BE49-F238E27FC236}">
                  <a16:creationId xmlns:a16="http://schemas.microsoft.com/office/drawing/2014/main" id="{BC021660-A894-85B6-9885-AA3DECD89356}"/>
                </a:ext>
              </a:extLst>
            </p:cNvPr>
            <p:cNvSpPr/>
            <p:nvPr/>
          </p:nvSpPr>
          <p:spPr>
            <a:xfrm>
              <a:off x="9728200" y="3086100"/>
              <a:ext cx="2108200" cy="2793600"/>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solidFill>
                  <a:schemeClr val="bg1"/>
                </a:solidFill>
              </a:endParaRPr>
            </a:p>
          </p:txBody>
        </p:sp>
        <p:sp>
          <p:nvSpPr>
            <p:cNvPr id="18" name="TextBox 17">
              <a:extLst>
                <a:ext uri="{FF2B5EF4-FFF2-40B4-BE49-F238E27FC236}">
                  <a16:creationId xmlns:a16="http://schemas.microsoft.com/office/drawing/2014/main" id="{FB51C93F-31FE-74DD-10B6-CBCCE04298FF}"/>
                </a:ext>
              </a:extLst>
            </p:cNvPr>
            <p:cNvSpPr txBox="1"/>
            <p:nvPr/>
          </p:nvSpPr>
          <p:spPr>
            <a:xfrm>
              <a:off x="9724300" y="4734900"/>
              <a:ext cx="2108200" cy="692497"/>
            </a:xfrm>
            <a:prstGeom prst="rect">
              <a:avLst/>
            </a:prstGeom>
            <a:noFill/>
          </p:spPr>
          <p:txBody>
            <a:bodyPr wrap="square" rtlCol="0" anchor="t" anchorCtr="0">
              <a:spAutoFit/>
            </a:bodyPr>
            <a:lstStyle/>
            <a:p>
              <a:pPr algn="ctr"/>
              <a:r>
                <a:rPr lang="en-US" sz="1300" dirty="0">
                  <a:solidFill>
                    <a:schemeClr val="accent4"/>
                  </a:solidFill>
                  <a:latin typeface="Helvetica" panose="020B0604020202020204"/>
                  <a:cs typeface="Helvetica" panose="020B0604020202020204"/>
                  <a:hlinkClick r:id="rId2">
                    <a:extLst>
                      <a:ext uri="{A12FA001-AC4F-418D-AE19-62706E023703}">
                        <ahyp:hlinkClr xmlns:ahyp="http://schemas.microsoft.com/office/drawing/2018/hyperlinkcolor" val="tx"/>
                      </a:ext>
                    </a:extLst>
                  </a:hlinkClick>
                </a:rPr>
                <a:t>Oncology/</a:t>
              </a:r>
            </a:p>
            <a:p>
              <a:pPr algn="ctr"/>
              <a:r>
                <a:rPr lang="en-US" sz="1300" dirty="0">
                  <a:solidFill>
                    <a:schemeClr val="accent4"/>
                  </a:solidFill>
                  <a:latin typeface="Helvetica" panose="020B0604020202020204"/>
                  <a:cs typeface="Helvetica" panose="020B0604020202020204"/>
                  <a:hlinkClick r:id="rId2">
                    <a:extLst>
                      <a:ext uri="{A12FA001-AC4F-418D-AE19-62706E023703}">
                        <ahyp:hlinkClr xmlns:ahyp="http://schemas.microsoft.com/office/drawing/2018/hyperlinkcolor" val="tx"/>
                      </a:ext>
                    </a:extLst>
                  </a:hlinkClick>
                </a:rPr>
                <a:t>Haemato-oncology 24-Hour Triage Toolkit</a:t>
              </a:r>
              <a:endParaRPr lang="en-GB" sz="1300" dirty="0">
                <a:solidFill>
                  <a:schemeClr val="accent4"/>
                </a:solidFill>
                <a:latin typeface="Helvetica" panose="020B0604020202020204"/>
                <a:cs typeface="Helvetica" panose="020B0604020202020204"/>
              </a:endParaRPr>
            </a:p>
          </p:txBody>
        </p:sp>
        <p:sp>
          <p:nvSpPr>
            <p:cNvPr id="9" name="TextBox 8">
              <a:extLst>
                <a:ext uri="{FF2B5EF4-FFF2-40B4-BE49-F238E27FC236}">
                  <a16:creationId xmlns:a16="http://schemas.microsoft.com/office/drawing/2014/main" id="{D6732115-EE9E-B020-C29E-57E0AAC171B9}"/>
                </a:ext>
              </a:extLst>
            </p:cNvPr>
            <p:cNvSpPr txBox="1"/>
            <p:nvPr/>
          </p:nvSpPr>
          <p:spPr>
            <a:xfrm>
              <a:off x="9598688" y="3159916"/>
              <a:ext cx="2358024" cy="338554"/>
            </a:xfrm>
            <a:prstGeom prst="rect">
              <a:avLst/>
            </a:prstGeom>
            <a:noFill/>
          </p:spPr>
          <p:txBody>
            <a:bodyPr wrap="square" rtlCol="0">
              <a:spAutoFit/>
            </a:bodyPr>
            <a:lstStyle/>
            <a:p>
              <a:pPr algn="ctr"/>
              <a:r>
                <a:rPr lang="en-GB" sz="1600" b="1" dirty="0">
                  <a:solidFill>
                    <a:schemeClr val="accent4"/>
                  </a:solidFill>
                  <a:latin typeface="Helvetica" panose="020B0604020202020204" pitchFamily="34" charset="0"/>
                  <a:cs typeface="Helvetica" panose="020B0604020202020204" pitchFamily="34" charset="0"/>
                </a:rPr>
                <a:t>Resources:</a:t>
              </a:r>
            </a:p>
          </p:txBody>
        </p:sp>
      </p:grpSp>
      <p:sp>
        <p:nvSpPr>
          <p:cNvPr id="2" name="Title 1">
            <a:extLst>
              <a:ext uri="{FF2B5EF4-FFF2-40B4-BE49-F238E27FC236}">
                <a16:creationId xmlns:a16="http://schemas.microsoft.com/office/drawing/2014/main" id="{107ACAAC-5077-76D1-E822-AD6B74FE2D3A}"/>
              </a:ext>
            </a:extLst>
          </p:cNvPr>
          <p:cNvSpPr>
            <a:spLocks noGrp="1"/>
          </p:cNvSpPr>
          <p:nvPr>
            <p:ph type="title"/>
          </p:nvPr>
        </p:nvSpPr>
        <p:spPr/>
        <p:txBody>
          <a:bodyPr/>
          <a:lstStyle/>
          <a:p>
            <a:r>
              <a:rPr lang="en-US" dirty="0"/>
              <a:t>Principle 7</a:t>
            </a:r>
          </a:p>
        </p:txBody>
      </p:sp>
      <p:sp>
        <p:nvSpPr>
          <p:cNvPr id="3" name="Content Placeholder 2">
            <a:extLst>
              <a:ext uri="{FF2B5EF4-FFF2-40B4-BE49-F238E27FC236}">
                <a16:creationId xmlns:a16="http://schemas.microsoft.com/office/drawing/2014/main" id="{0923DB1A-517D-BBDD-E82A-44944448DC33}"/>
              </a:ext>
            </a:extLst>
          </p:cNvPr>
          <p:cNvSpPr>
            <a:spLocks noGrp="1"/>
          </p:cNvSpPr>
          <p:nvPr>
            <p:ph idx="1"/>
          </p:nvPr>
        </p:nvSpPr>
        <p:spPr>
          <a:xfrm>
            <a:off x="334964" y="2958150"/>
            <a:ext cx="9154936" cy="2704496"/>
          </a:xfrm>
        </p:spPr>
        <p:txBody>
          <a:bodyPr/>
          <a:lstStyle/>
          <a:p>
            <a:pPr marL="0" indent="0">
              <a:buNone/>
            </a:pPr>
            <a:r>
              <a:rPr lang="en-US" b="1" dirty="0">
                <a:ea typeface="Public Sans" pitchFamily="2" charset="0"/>
                <a:cs typeface="Times New Roman" panose="02020603050405020304" pitchFamily="18" charset="0"/>
              </a:rPr>
              <a:t>Further Considerations</a:t>
            </a:r>
            <a:endParaRPr lang="en-US" dirty="0"/>
          </a:p>
          <a:p>
            <a:r>
              <a:rPr lang="en-US" dirty="0"/>
              <a:t>Access to a 24-hour telephone advice line is essential to manage SACT-induced nausea and vomiting, and should be available to all patients across the UK</a:t>
            </a:r>
          </a:p>
          <a:p>
            <a:r>
              <a:rPr lang="en-US" dirty="0"/>
              <a:t>You may consider using the UK Oncology Nursing Society Oncology/Haemato-oncology 24-Hour Triage Toolkit to rapidly assess patients</a:t>
            </a:r>
            <a:endParaRPr lang="en-US" baseline="30000" dirty="0"/>
          </a:p>
          <a:p>
            <a:pPr marL="0" indent="0">
              <a:buNone/>
            </a:pPr>
            <a:endParaRPr lang="en-US" dirty="0"/>
          </a:p>
        </p:txBody>
      </p:sp>
      <p:sp>
        <p:nvSpPr>
          <p:cNvPr id="4" name="Footer Placeholder 3">
            <a:extLst>
              <a:ext uri="{FF2B5EF4-FFF2-40B4-BE49-F238E27FC236}">
                <a16:creationId xmlns:a16="http://schemas.microsoft.com/office/drawing/2014/main" id="{81818940-755A-D21C-2F80-C43CF09135F3}"/>
              </a:ext>
            </a:extLst>
          </p:cNvPr>
          <p:cNvSpPr>
            <a:spLocks noGrp="1"/>
          </p:cNvSpPr>
          <p:nvPr>
            <p:ph type="ftr" sz="quarter" idx="11"/>
          </p:nvPr>
        </p:nvSpPr>
        <p:spPr/>
        <p:txBody>
          <a:bodyPr/>
          <a:lstStyle/>
          <a:p>
            <a:r>
              <a:rPr lang="en-GB" dirty="0"/>
              <a:t>Abbreviations: </a:t>
            </a:r>
            <a:r>
              <a:rPr lang="en-GB" b="0" dirty="0"/>
              <a:t>SACT: systemic anticancer therapy</a:t>
            </a:r>
            <a:r>
              <a:rPr lang="en-GB" dirty="0"/>
              <a:t>. Resource URLs: </a:t>
            </a:r>
            <a:r>
              <a:rPr lang="en-GB" b="0" dirty="0"/>
              <a:t>UKONS Oncology/Haemato-oncology 24-Hour Triage Toolkit: </a:t>
            </a:r>
            <a:r>
              <a:rPr lang="en-GB" b="0" dirty="0">
                <a:hlinkClick r:id="rId2"/>
              </a:rPr>
              <a:t>https://www.ukons.org/site/assets/files/1224/ukons_triage_toolkit_v3_final.pdf</a:t>
            </a:r>
            <a:r>
              <a:rPr lang="en-GB" b="0" dirty="0"/>
              <a:t>.</a:t>
            </a:r>
          </a:p>
        </p:txBody>
      </p:sp>
      <p:sp>
        <p:nvSpPr>
          <p:cNvPr id="5" name="Slide Number Placeholder 4">
            <a:extLst>
              <a:ext uri="{FF2B5EF4-FFF2-40B4-BE49-F238E27FC236}">
                <a16:creationId xmlns:a16="http://schemas.microsoft.com/office/drawing/2014/main" id="{5A3A5800-4EBD-DB1F-EEAD-D65A171E6628}"/>
              </a:ext>
            </a:extLst>
          </p:cNvPr>
          <p:cNvSpPr>
            <a:spLocks noGrp="1"/>
          </p:cNvSpPr>
          <p:nvPr>
            <p:ph type="sldNum" sz="quarter" idx="12"/>
          </p:nvPr>
        </p:nvSpPr>
        <p:spPr/>
        <p:txBody>
          <a:bodyPr/>
          <a:lstStyle/>
          <a:p>
            <a:fld id="{5D54BA0C-01AB-6845-BFA5-9A985E4AABD7}" type="slidenum">
              <a:rPr lang="en-US" smtClean="0"/>
              <a:t>21</a:t>
            </a:fld>
            <a:endParaRPr lang="en-US"/>
          </a:p>
        </p:txBody>
      </p:sp>
      <p:sp>
        <p:nvSpPr>
          <p:cNvPr id="6" name="Text Placeholder 5">
            <a:extLst>
              <a:ext uri="{FF2B5EF4-FFF2-40B4-BE49-F238E27FC236}">
                <a16:creationId xmlns:a16="http://schemas.microsoft.com/office/drawing/2014/main" id="{9C5156D8-5B4C-4D1E-1AA8-B1EB70742F2C}"/>
              </a:ext>
            </a:extLst>
          </p:cNvPr>
          <p:cNvSpPr>
            <a:spLocks noGrp="1"/>
          </p:cNvSpPr>
          <p:nvPr>
            <p:ph type="body" sz="quarter" idx="13"/>
          </p:nvPr>
        </p:nvSpPr>
        <p:spPr/>
        <p:txBody>
          <a:bodyPr/>
          <a:lstStyle/>
          <a:p>
            <a:r>
              <a:rPr lang="en-US" dirty="0"/>
              <a:t>Rapid access to specialist advice should be available to patients receiving SACT to guide early intervention, including access to a 24-hour telephone advice line</a:t>
            </a:r>
          </a:p>
        </p:txBody>
      </p:sp>
      <p:sp>
        <p:nvSpPr>
          <p:cNvPr id="7" name="Content Placeholder 6">
            <a:extLst>
              <a:ext uri="{FF2B5EF4-FFF2-40B4-BE49-F238E27FC236}">
                <a16:creationId xmlns:a16="http://schemas.microsoft.com/office/drawing/2014/main" id="{E206BC63-8259-54D8-45CA-A4DB7193239F}"/>
              </a:ext>
            </a:extLst>
          </p:cNvPr>
          <p:cNvSpPr>
            <a:spLocks noGrp="1"/>
          </p:cNvSpPr>
          <p:nvPr>
            <p:ph sz="quarter" idx="14"/>
          </p:nvPr>
        </p:nvSpPr>
        <p:spPr/>
        <p:txBody>
          <a:bodyPr/>
          <a:lstStyle/>
          <a:p>
            <a:r>
              <a:rPr lang="en-US" dirty="0"/>
              <a:t>Patient Education and Resources</a:t>
            </a:r>
          </a:p>
        </p:txBody>
      </p:sp>
      <p:sp>
        <p:nvSpPr>
          <p:cNvPr id="15" name="Rectangle 14">
            <a:extLst>
              <a:ext uri="{FF2B5EF4-FFF2-40B4-BE49-F238E27FC236}">
                <a16:creationId xmlns:a16="http://schemas.microsoft.com/office/drawing/2014/main" id="{29C285CA-22D6-2D0C-16B2-04B4966A0F89}"/>
              </a:ext>
            </a:extLst>
          </p:cNvPr>
          <p:cNvSpPr>
            <a:spLocks noChangeAspect="1"/>
          </p:cNvSpPr>
          <p:nvPr/>
        </p:nvSpPr>
        <p:spPr>
          <a:xfrm>
            <a:off x="10205300" y="3416335"/>
            <a:ext cx="1144800" cy="1144800"/>
          </a:xfrm>
          <a:prstGeom prst="rect">
            <a:avLst/>
          </a:prstGeom>
          <a:solidFill>
            <a:srgbClr val="FEFE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87598FB4-6C38-E1E7-396B-779343533089}"/>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pic>
        <p:nvPicPr>
          <p:cNvPr id="11" name="Graphic 10">
            <a:extLst>
              <a:ext uri="{FF2B5EF4-FFF2-40B4-BE49-F238E27FC236}">
                <a16:creationId xmlns:a16="http://schemas.microsoft.com/office/drawing/2014/main" id="{1E8D588B-E11E-3BEF-05BE-DE3C8820CA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7245781" flipH="1">
            <a:off x="11518797" y="5076000"/>
            <a:ext cx="180000" cy="180000"/>
          </a:xfrm>
          <a:prstGeom prst="rect">
            <a:avLst/>
          </a:prstGeom>
        </p:spPr>
      </p:pic>
      <p:sp>
        <p:nvSpPr>
          <p:cNvPr id="12" name="TextBox 11">
            <a:extLst>
              <a:ext uri="{FF2B5EF4-FFF2-40B4-BE49-F238E27FC236}">
                <a16:creationId xmlns:a16="http://schemas.microsoft.com/office/drawing/2014/main" id="{87BF20D6-6CFF-BA48-3761-FD3E204ACF0B}"/>
              </a:ext>
            </a:extLst>
          </p:cNvPr>
          <p:cNvSpPr txBox="1"/>
          <p:nvPr/>
        </p:nvSpPr>
        <p:spPr>
          <a:xfrm>
            <a:off x="9724300" y="5256000"/>
            <a:ext cx="2153398" cy="338554"/>
          </a:xfrm>
          <a:prstGeom prst="rect">
            <a:avLst/>
          </a:prstGeom>
          <a:noFill/>
        </p:spPr>
        <p:txBody>
          <a:bodyPr wrap="square" rtlCol="0">
            <a:spAutoFit/>
          </a:bodyPr>
          <a:lstStyle/>
          <a:p>
            <a:pPr algn="ctr"/>
            <a:r>
              <a:rPr lang="en-US" sz="800" i="1" dirty="0">
                <a:solidFill>
                  <a:schemeClr val="accent4"/>
                </a:solidFill>
                <a:latin typeface="Helvetica" panose="020B0604020202020204"/>
                <a:cs typeface="Helvetica" panose="020B0604020202020204"/>
              </a:rPr>
              <a:t>External website; not owned or funded by Chugai. Content not controlled by Chugai.</a:t>
            </a:r>
            <a:endParaRPr lang="en-GB" sz="800" i="1" dirty="0">
              <a:solidFill>
                <a:schemeClr val="accent4"/>
              </a:solidFill>
              <a:latin typeface="Helvetica" panose="020B0604020202020204"/>
              <a:cs typeface="Helvetica" panose="020B0604020202020204"/>
            </a:endParaRPr>
          </a:p>
        </p:txBody>
      </p:sp>
      <p:pic>
        <p:nvPicPr>
          <p:cNvPr id="20" name="Picture 19" descr="A black background with a black square&#10;&#10;AI-generated content may be incorrect.">
            <a:extLst>
              <a:ext uri="{FF2B5EF4-FFF2-40B4-BE49-F238E27FC236}">
                <a16:creationId xmlns:a16="http://schemas.microsoft.com/office/drawing/2014/main" id="{0512CB48-219B-51A7-6A5B-64CDBD7BF8FB}"/>
              </a:ext>
            </a:extLst>
          </p:cNvPr>
          <p:cNvPicPr>
            <a:picLocks noChangeAspect="1"/>
          </p:cNvPicPr>
          <p:nvPr/>
        </p:nvPicPr>
        <p:blipFill>
          <a:blip r:embed="rId5"/>
          <a:stretch>
            <a:fillRect/>
          </a:stretch>
        </p:blipFill>
        <p:spPr>
          <a:xfrm>
            <a:off x="10147700" y="3359785"/>
            <a:ext cx="1260000" cy="1260000"/>
          </a:xfrm>
          <a:prstGeom prst="rect">
            <a:avLst/>
          </a:prstGeom>
        </p:spPr>
      </p:pic>
    </p:spTree>
    <p:extLst>
      <p:ext uri="{BB962C8B-B14F-4D97-AF65-F5344CB8AC3E}">
        <p14:creationId xmlns:p14="http://schemas.microsoft.com/office/powerpoint/2010/main" val="17089590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6B4BA-51A8-CCB0-B930-CA8B8B9A8A0D}"/>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id="{E667DCF6-A52C-0DCA-BE83-51C4C71AF321}"/>
              </a:ext>
            </a:extLst>
          </p:cNvPr>
          <p:cNvGrpSpPr/>
          <p:nvPr/>
        </p:nvGrpSpPr>
        <p:grpSpPr>
          <a:xfrm>
            <a:off x="8534400" y="2959200"/>
            <a:ext cx="3327400" cy="2793600"/>
            <a:chOff x="8534400" y="3073400"/>
            <a:chExt cx="3327400" cy="2793600"/>
          </a:xfrm>
        </p:grpSpPr>
        <p:sp>
          <p:nvSpPr>
            <p:cNvPr id="11" name="Rounded Rectangle 7">
              <a:extLst>
                <a:ext uri="{FF2B5EF4-FFF2-40B4-BE49-F238E27FC236}">
                  <a16:creationId xmlns:a16="http://schemas.microsoft.com/office/drawing/2014/main" id="{C6224A3F-D6C4-333C-71B7-716BF107FA7E}"/>
                </a:ext>
              </a:extLst>
            </p:cNvPr>
            <p:cNvSpPr/>
            <p:nvPr/>
          </p:nvSpPr>
          <p:spPr>
            <a:xfrm>
              <a:off x="8534400" y="3073400"/>
              <a:ext cx="3327400" cy="2793600"/>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a:solidFill>
                  <a:schemeClr val="bg1"/>
                </a:solidFill>
                <a:latin typeface="Helvetica" panose="020B0604020202020204" pitchFamily="34" charset="0"/>
                <a:cs typeface="Helvetica" panose="020B0604020202020204" pitchFamily="34" charset="0"/>
              </a:endParaRPr>
            </a:p>
          </p:txBody>
        </p:sp>
        <p:sp>
          <p:nvSpPr>
            <p:cNvPr id="13" name="TextBox 12">
              <a:extLst>
                <a:ext uri="{FF2B5EF4-FFF2-40B4-BE49-F238E27FC236}">
                  <a16:creationId xmlns:a16="http://schemas.microsoft.com/office/drawing/2014/main" id="{6DA60BD9-6D08-16AE-EC40-ED0A619F0EFE}"/>
                </a:ext>
              </a:extLst>
            </p:cNvPr>
            <p:cNvSpPr txBox="1"/>
            <p:nvPr/>
          </p:nvSpPr>
          <p:spPr>
            <a:xfrm>
              <a:off x="10268508" y="4722200"/>
              <a:ext cx="1435100" cy="692497"/>
            </a:xfrm>
            <a:prstGeom prst="rect">
              <a:avLst/>
            </a:prstGeom>
            <a:noFill/>
          </p:spPr>
          <p:txBody>
            <a:bodyPr wrap="square" rtlCol="0" anchor="t" anchorCtr="0">
              <a:spAutoFit/>
            </a:bodyPr>
            <a:lstStyle/>
            <a:p>
              <a:pPr algn="ctr"/>
              <a:r>
                <a:rPr lang="en-GB" sz="1300" dirty="0" err="1">
                  <a:solidFill>
                    <a:schemeClr val="accent4"/>
                  </a:solidFill>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Chemosickness</a:t>
              </a:r>
              <a:r>
                <a:rPr lang="en-GB" sz="1300" dirty="0">
                  <a:solidFill>
                    <a:schemeClr val="accent4"/>
                  </a:solidFill>
                  <a:latin typeface="Helvetica" panose="020B0604020202020204" pitchFamily="34" charset="0"/>
                  <a:cs typeface="Helvetica" panose="020B0604020202020204" pitchFamily="34" charset="0"/>
                  <a:hlinkClick r:id="rId2">
                    <a:extLst>
                      <a:ext uri="{A12FA001-AC4F-418D-AE19-62706E023703}">
                        <ahyp:hlinkClr xmlns:ahyp="http://schemas.microsoft.com/office/drawing/2018/hyperlinkcolor" val="tx"/>
                      </a:ext>
                    </a:extLst>
                  </a:hlinkClick>
                </a:rPr>
                <a:t> Prevention Resources</a:t>
              </a:r>
              <a:endParaRPr lang="en-GB" sz="1300" baseline="30000" dirty="0">
                <a:solidFill>
                  <a:schemeClr val="accent4"/>
                </a:solidFill>
                <a:latin typeface="Helvetica" panose="020B0604020202020204" pitchFamily="34" charset="0"/>
                <a:cs typeface="Helvetica" panose="020B0604020202020204" pitchFamily="34" charset="0"/>
              </a:endParaRPr>
            </a:p>
          </p:txBody>
        </p:sp>
        <p:sp>
          <p:nvSpPr>
            <p:cNvPr id="14" name="TextBox 13">
              <a:extLst>
                <a:ext uri="{FF2B5EF4-FFF2-40B4-BE49-F238E27FC236}">
                  <a16:creationId xmlns:a16="http://schemas.microsoft.com/office/drawing/2014/main" id="{B921F201-278A-1C0B-B23F-61A3BEE76A93}"/>
                </a:ext>
              </a:extLst>
            </p:cNvPr>
            <p:cNvSpPr txBox="1"/>
            <p:nvPr/>
          </p:nvSpPr>
          <p:spPr>
            <a:xfrm>
              <a:off x="8641759" y="4722200"/>
              <a:ext cx="1612558" cy="492443"/>
            </a:xfrm>
            <a:prstGeom prst="rect">
              <a:avLst/>
            </a:prstGeom>
            <a:noFill/>
          </p:spPr>
          <p:txBody>
            <a:bodyPr wrap="square" rtlCol="0" anchor="t" anchorCtr="0">
              <a:spAutoFit/>
            </a:bodyPr>
            <a:lstStyle/>
            <a:p>
              <a:pPr algn="ctr"/>
              <a:r>
                <a:rPr lang="en-GB" sz="1300" dirty="0">
                  <a:solidFill>
                    <a:schemeClr val="accent4"/>
                  </a:solidFill>
                  <a:latin typeface="Helvetica" panose="020B0604020202020204" pitchFamily="34" charset="0"/>
                  <a:cs typeface="Helvetica" panose="020B0604020202020204" pitchFamily="34" charset="0"/>
                  <a:hlinkClick r:id="rId3">
                    <a:extLst>
                      <a:ext uri="{A12FA001-AC4F-418D-AE19-62706E023703}">
                        <ahyp:hlinkClr xmlns:ahyp="http://schemas.microsoft.com/office/drawing/2018/hyperlinkcolor" val="tx"/>
                      </a:ext>
                    </a:extLst>
                  </a:hlinkClick>
                </a:rPr>
                <a:t>Cancer Research UK Consent Forms</a:t>
              </a:r>
              <a:endParaRPr lang="en-GB" sz="1300" dirty="0">
                <a:solidFill>
                  <a:schemeClr val="accent4"/>
                </a:solidFill>
                <a:latin typeface="Helvetica" panose="020B0604020202020204" pitchFamily="34" charset="0"/>
                <a:cs typeface="Helvetica" panose="020B0604020202020204" pitchFamily="34" charset="0"/>
              </a:endParaRPr>
            </a:p>
          </p:txBody>
        </p:sp>
        <p:pic>
          <p:nvPicPr>
            <p:cNvPr id="15" name="Picture 14" descr="A qr code on a white background&#10;&#10;AI-generated content may be incorrect.">
              <a:extLst>
                <a:ext uri="{FF2B5EF4-FFF2-40B4-BE49-F238E27FC236}">
                  <a16:creationId xmlns:a16="http://schemas.microsoft.com/office/drawing/2014/main" id="{2714869B-22A7-886C-2436-3B3DD6B85167}"/>
                </a:ext>
              </a:extLst>
            </p:cNvPr>
            <p:cNvPicPr>
              <a:picLocks noChangeAspect="1"/>
            </p:cNvPicPr>
            <p:nvPr/>
          </p:nvPicPr>
          <p:blipFill rotWithShape="1">
            <a:blip r:embed="rId4"/>
            <a:srcRect l="2993" t="3046" r="3046" b="2993"/>
            <a:stretch>
              <a:fillRect/>
            </a:stretch>
          </p:blipFill>
          <p:spPr>
            <a:xfrm>
              <a:off x="10413658" y="3534200"/>
              <a:ext cx="1144800" cy="1144800"/>
            </a:xfrm>
            <a:prstGeom prst="rect">
              <a:avLst/>
            </a:prstGeom>
          </p:spPr>
        </p:pic>
        <p:pic>
          <p:nvPicPr>
            <p:cNvPr id="17" name="Picture 16" descr="A qr code with a few black squares&#10;&#10;AI-generated content may be incorrect.">
              <a:extLst>
                <a:ext uri="{FF2B5EF4-FFF2-40B4-BE49-F238E27FC236}">
                  <a16:creationId xmlns:a16="http://schemas.microsoft.com/office/drawing/2014/main" id="{85E0B5C5-DE8C-1C9B-A98B-0FE367F0100D}"/>
                </a:ext>
              </a:extLst>
            </p:cNvPr>
            <p:cNvPicPr>
              <a:picLocks noChangeAspect="1"/>
            </p:cNvPicPr>
            <p:nvPr/>
          </p:nvPicPr>
          <p:blipFill rotWithShape="1">
            <a:blip r:embed="rId5"/>
            <a:srcRect l="2903" t="2431" r="2431" b="2903"/>
            <a:stretch>
              <a:fillRect/>
            </a:stretch>
          </p:blipFill>
          <p:spPr>
            <a:xfrm>
              <a:off x="8875638" y="3534200"/>
              <a:ext cx="1144800" cy="1144800"/>
            </a:xfrm>
            <a:prstGeom prst="rect">
              <a:avLst/>
            </a:prstGeom>
          </p:spPr>
        </p:pic>
        <p:sp>
          <p:nvSpPr>
            <p:cNvPr id="10" name="TextBox 9">
              <a:extLst>
                <a:ext uri="{FF2B5EF4-FFF2-40B4-BE49-F238E27FC236}">
                  <a16:creationId xmlns:a16="http://schemas.microsoft.com/office/drawing/2014/main" id="{72007983-151F-DFF5-F7F0-49A4C667033C}"/>
                </a:ext>
              </a:extLst>
            </p:cNvPr>
            <p:cNvSpPr txBox="1"/>
            <p:nvPr/>
          </p:nvSpPr>
          <p:spPr>
            <a:xfrm>
              <a:off x="8882376" y="3160899"/>
              <a:ext cx="2648208" cy="338554"/>
            </a:xfrm>
            <a:prstGeom prst="rect">
              <a:avLst/>
            </a:prstGeom>
            <a:noFill/>
          </p:spPr>
          <p:txBody>
            <a:bodyPr wrap="square" rtlCol="0">
              <a:spAutoFit/>
            </a:bodyPr>
            <a:lstStyle/>
            <a:p>
              <a:pPr algn="ctr"/>
              <a:r>
                <a:rPr lang="en-GB" sz="1600" b="1" dirty="0">
                  <a:solidFill>
                    <a:schemeClr val="accent4"/>
                  </a:solidFill>
                  <a:latin typeface="Helvetica" panose="020B0604020202020204" pitchFamily="34" charset="0"/>
                  <a:cs typeface="Helvetica" panose="020B0604020202020204" pitchFamily="34" charset="0"/>
                </a:rPr>
                <a:t>Resources:</a:t>
              </a:r>
            </a:p>
          </p:txBody>
        </p:sp>
      </p:grpSp>
      <p:sp>
        <p:nvSpPr>
          <p:cNvPr id="2" name="Title 1">
            <a:extLst>
              <a:ext uri="{FF2B5EF4-FFF2-40B4-BE49-F238E27FC236}">
                <a16:creationId xmlns:a16="http://schemas.microsoft.com/office/drawing/2014/main" id="{FC3C3599-D85C-1184-ED13-4FF657E7142C}"/>
              </a:ext>
            </a:extLst>
          </p:cNvPr>
          <p:cNvSpPr>
            <a:spLocks noGrp="1"/>
          </p:cNvSpPr>
          <p:nvPr>
            <p:ph type="title"/>
          </p:nvPr>
        </p:nvSpPr>
        <p:spPr/>
        <p:txBody>
          <a:bodyPr/>
          <a:lstStyle/>
          <a:p>
            <a:r>
              <a:rPr lang="en-US" dirty="0"/>
              <a:t>Principle 8</a:t>
            </a:r>
          </a:p>
        </p:txBody>
      </p:sp>
      <p:sp>
        <p:nvSpPr>
          <p:cNvPr id="3" name="Content Placeholder 2">
            <a:extLst>
              <a:ext uri="{FF2B5EF4-FFF2-40B4-BE49-F238E27FC236}">
                <a16:creationId xmlns:a16="http://schemas.microsoft.com/office/drawing/2014/main" id="{EADA9A22-C76E-8F93-3059-AEABC3E0EF9A}"/>
              </a:ext>
            </a:extLst>
          </p:cNvPr>
          <p:cNvSpPr>
            <a:spLocks noGrp="1"/>
          </p:cNvSpPr>
          <p:nvPr>
            <p:ph idx="1"/>
          </p:nvPr>
        </p:nvSpPr>
        <p:spPr>
          <a:xfrm>
            <a:off x="334963" y="2958150"/>
            <a:ext cx="8040941" cy="2704496"/>
          </a:xfrm>
        </p:spPr>
        <p:txBody>
          <a:bodyPr/>
          <a:lstStyle/>
          <a:p>
            <a:pPr marL="0" indent="0">
              <a:buNone/>
            </a:pPr>
            <a:r>
              <a:rPr lang="en-US" b="1" dirty="0">
                <a:ea typeface="Public Sans" pitchFamily="2" charset="0"/>
                <a:cs typeface="Times New Roman" panose="02020603050405020304" pitchFamily="18" charset="0"/>
              </a:rPr>
              <a:t>Further Considerations</a:t>
            </a:r>
            <a:endParaRPr lang="en-US" dirty="0">
              <a:hlinkClick r:id="rId3"/>
            </a:endParaRPr>
          </a:p>
          <a:p>
            <a:r>
              <a:rPr lang="en-US" dirty="0"/>
              <a:t>Cancer Research UK national consent forms should be </a:t>
            </a:r>
            <a:r>
              <a:rPr lang="en-US" dirty="0" err="1"/>
              <a:t>utilised</a:t>
            </a:r>
            <a:r>
              <a:rPr lang="en-US" dirty="0"/>
              <a:t> where available</a:t>
            </a:r>
            <a:endParaRPr lang="en-US" baseline="30000" dirty="0"/>
          </a:p>
          <a:p>
            <a:r>
              <a:rPr lang="en-US" dirty="0"/>
              <a:t>Side effects of SACT (including nausea and vomiting) should be discussed during the pre-assessment meeting with members of the nursing and pharmacy teams after the consent process</a:t>
            </a:r>
          </a:p>
          <a:p>
            <a:r>
              <a:rPr lang="en-US" dirty="0"/>
              <a:t>You should consider sign-posting patients to question guide resources to aid their conversations with their healthcare </a:t>
            </a:r>
            <a:r>
              <a:rPr lang="en-US" dirty="0" err="1"/>
              <a:t>team</a:t>
            </a:r>
            <a:r>
              <a:rPr lang="en-US" baseline="30000" dirty="0" err="1"/>
              <a:t>a</a:t>
            </a:r>
            <a:endParaRPr lang="en-US" baseline="30000" dirty="0"/>
          </a:p>
        </p:txBody>
      </p:sp>
      <p:sp>
        <p:nvSpPr>
          <p:cNvPr id="4" name="Footer Placeholder 3">
            <a:extLst>
              <a:ext uri="{FF2B5EF4-FFF2-40B4-BE49-F238E27FC236}">
                <a16:creationId xmlns:a16="http://schemas.microsoft.com/office/drawing/2014/main" id="{5C97E35F-981F-7867-353A-FB57D9E4A9EE}"/>
              </a:ext>
            </a:extLst>
          </p:cNvPr>
          <p:cNvSpPr>
            <a:spLocks noGrp="1"/>
          </p:cNvSpPr>
          <p:nvPr>
            <p:ph type="ftr" sz="quarter" idx="11"/>
          </p:nvPr>
        </p:nvSpPr>
        <p:spPr/>
        <p:txBody>
          <a:bodyPr/>
          <a:lstStyle/>
          <a:p>
            <a:r>
              <a:rPr lang="en-GB" dirty="0"/>
              <a:t>Abbreviations: </a:t>
            </a:r>
            <a:r>
              <a:rPr lang="en-GB" b="0" dirty="0"/>
              <a:t>SACT: systemic anticancer therapy. </a:t>
            </a:r>
            <a:r>
              <a:rPr lang="en-GB" dirty="0"/>
              <a:t>Resource URLs: </a:t>
            </a:r>
            <a:r>
              <a:rPr lang="en-GB" b="0" dirty="0"/>
              <a:t>Cancer Research UK Consent Forms: </a:t>
            </a:r>
            <a:r>
              <a:rPr lang="en-GB" b="0" dirty="0">
                <a:hlinkClick r:id="rId3"/>
              </a:rPr>
              <a:t>https://www.cancerresearchuk.org/health-professional/treatment-and-other-post-diagnosis-issues/consent-forms-for-sact-systemic-anti-cancer-therapy</a:t>
            </a:r>
            <a:r>
              <a:rPr lang="en-GB" b="0" dirty="0"/>
              <a:t>. Question Guide Resources: </a:t>
            </a:r>
            <a:r>
              <a:rPr lang="en-GB" b="0" dirty="0">
                <a:hlinkClick r:id="rId2"/>
              </a:rPr>
              <a:t>https://www.chemosicknessprevention.com/resources-2/</a:t>
            </a:r>
            <a:r>
              <a:rPr lang="en-GB" b="0" dirty="0"/>
              <a:t>.</a:t>
            </a:r>
          </a:p>
        </p:txBody>
      </p:sp>
      <p:sp>
        <p:nvSpPr>
          <p:cNvPr id="5" name="Slide Number Placeholder 4">
            <a:extLst>
              <a:ext uri="{FF2B5EF4-FFF2-40B4-BE49-F238E27FC236}">
                <a16:creationId xmlns:a16="http://schemas.microsoft.com/office/drawing/2014/main" id="{125C3FF4-F757-7EC9-E6CA-5906E35A7F20}"/>
              </a:ext>
            </a:extLst>
          </p:cNvPr>
          <p:cNvSpPr>
            <a:spLocks noGrp="1"/>
          </p:cNvSpPr>
          <p:nvPr>
            <p:ph type="sldNum" sz="quarter" idx="12"/>
          </p:nvPr>
        </p:nvSpPr>
        <p:spPr/>
        <p:txBody>
          <a:bodyPr/>
          <a:lstStyle/>
          <a:p>
            <a:fld id="{5D54BA0C-01AB-6845-BFA5-9A985E4AABD7}" type="slidenum">
              <a:rPr lang="en-US" smtClean="0"/>
              <a:t>22</a:t>
            </a:fld>
            <a:endParaRPr lang="en-US" dirty="0"/>
          </a:p>
        </p:txBody>
      </p:sp>
      <p:sp>
        <p:nvSpPr>
          <p:cNvPr id="6" name="Text Placeholder 5">
            <a:extLst>
              <a:ext uri="{FF2B5EF4-FFF2-40B4-BE49-F238E27FC236}">
                <a16:creationId xmlns:a16="http://schemas.microsoft.com/office/drawing/2014/main" id="{38CC2777-9257-38E8-8A4C-4B2E023483CA}"/>
              </a:ext>
            </a:extLst>
          </p:cNvPr>
          <p:cNvSpPr>
            <a:spLocks noGrp="1"/>
          </p:cNvSpPr>
          <p:nvPr>
            <p:ph type="body" sz="quarter" idx="13"/>
          </p:nvPr>
        </p:nvSpPr>
        <p:spPr/>
        <p:txBody>
          <a:bodyPr/>
          <a:lstStyle/>
          <a:p>
            <a:r>
              <a:rPr lang="en-US" dirty="0"/>
              <a:t>The potential for SACT-induced nausea and vomiting should be discussed during the consent process, with patients encouraged to discuss concerns with their healthcare team</a:t>
            </a:r>
          </a:p>
        </p:txBody>
      </p:sp>
      <p:sp>
        <p:nvSpPr>
          <p:cNvPr id="7" name="Content Placeholder 6">
            <a:extLst>
              <a:ext uri="{FF2B5EF4-FFF2-40B4-BE49-F238E27FC236}">
                <a16:creationId xmlns:a16="http://schemas.microsoft.com/office/drawing/2014/main" id="{BB2E02A0-BEEA-659B-1E92-7C74F1983F81}"/>
              </a:ext>
            </a:extLst>
          </p:cNvPr>
          <p:cNvSpPr>
            <a:spLocks noGrp="1"/>
          </p:cNvSpPr>
          <p:nvPr>
            <p:ph sz="quarter" idx="14"/>
          </p:nvPr>
        </p:nvSpPr>
        <p:spPr/>
        <p:txBody>
          <a:bodyPr/>
          <a:lstStyle/>
          <a:p>
            <a:r>
              <a:rPr lang="en-US" dirty="0"/>
              <a:t>Patient Education and Resources</a:t>
            </a:r>
          </a:p>
        </p:txBody>
      </p:sp>
      <p:sp>
        <p:nvSpPr>
          <p:cNvPr id="8" name="TextBox 7">
            <a:extLst>
              <a:ext uri="{FF2B5EF4-FFF2-40B4-BE49-F238E27FC236}">
                <a16:creationId xmlns:a16="http://schemas.microsoft.com/office/drawing/2014/main" id="{463A6308-D90C-923E-8337-98E8CA0484B5}"/>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pic>
        <p:nvPicPr>
          <p:cNvPr id="18" name="Graphic 17">
            <a:extLst>
              <a:ext uri="{FF2B5EF4-FFF2-40B4-BE49-F238E27FC236}">
                <a16:creationId xmlns:a16="http://schemas.microsoft.com/office/drawing/2014/main" id="{85FDE2DF-63F2-C714-BC42-65A7914ECDA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245781" flipH="1">
            <a:off x="11415096" y="5076000"/>
            <a:ext cx="180000" cy="180000"/>
          </a:xfrm>
          <a:prstGeom prst="rect">
            <a:avLst/>
          </a:prstGeom>
        </p:spPr>
      </p:pic>
      <p:sp>
        <p:nvSpPr>
          <p:cNvPr id="16" name="TextBox 15">
            <a:extLst>
              <a:ext uri="{FF2B5EF4-FFF2-40B4-BE49-F238E27FC236}">
                <a16:creationId xmlns:a16="http://schemas.microsoft.com/office/drawing/2014/main" id="{132A64CD-61BD-9A31-1C7E-764499A04A83}"/>
              </a:ext>
            </a:extLst>
          </p:cNvPr>
          <p:cNvSpPr txBox="1"/>
          <p:nvPr/>
        </p:nvSpPr>
        <p:spPr>
          <a:xfrm>
            <a:off x="10227598" y="5256000"/>
            <a:ext cx="1516921" cy="461665"/>
          </a:xfrm>
          <a:prstGeom prst="rect">
            <a:avLst/>
          </a:prstGeom>
          <a:noFill/>
        </p:spPr>
        <p:txBody>
          <a:bodyPr wrap="square" rtlCol="0">
            <a:spAutoFit/>
          </a:bodyPr>
          <a:lstStyle/>
          <a:p>
            <a:pPr algn="ctr"/>
            <a:r>
              <a:rPr lang="en-US" sz="800" i="1" dirty="0">
                <a:solidFill>
                  <a:schemeClr val="accent4"/>
                </a:solidFill>
                <a:latin typeface="Helvetica" panose="020B0604020202020204" pitchFamily="34" charset="0"/>
                <a:cs typeface="Helvetica" panose="020B0604020202020204" pitchFamily="34" charset="0"/>
              </a:rPr>
              <a:t>Chugai resource; developed and funded by Chugai. Non</a:t>
            </a:r>
            <a:r>
              <a:rPr lang="en-US" sz="800" i="1" dirty="0">
                <a:solidFill>
                  <a:schemeClr val="accent4"/>
                </a:solidFill>
                <a:latin typeface="Helvetica" panose="020B0604020202020204" pitchFamily="34" charset="0"/>
                <a:ea typeface="Tahoma" panose="020B0604030504040204" pitchFamily="34" charset="0"/>
                <a:cs typeface="Helvetica" panose="020B0604020202020204" pitchFamily="34" charset="0"/>
              </a:rPr>
              <a:t>‑</a:t>
            </a:r>
            <a:r>
              <a:rPr lang="en-US" sz="800" i="1" dirty="0">
                <a:solidFill>
                  <a:schemeClr val="accent4"/>
                </a:solidFill>
                <a:latin typeface="Helvetica" panose="020B0604020202020204" pitchFamily="34" charset="0"/>
                <a:cs typeface="Helvetica" panose="020B0604020202020204" pitchFamily="34" charset="0"/>
              </a:rPr>
              <a:t>promotional site.</a:t>
            </a:r>
            <a:endParaRPr lang="en-GB" sz="800" i="1" dirty="0">
              <a:solidFill>
                <a:schemeClr val="accent4"/>
              </a:solidFill>
              <a:latin typeface="Helvetica" panose="020B0604020202020204" pitchFamily="34" charset="0"/>
              <a:cs typeface="Helvetica" panose="020B0604020202020204" pitchFamily="34" charset="0"/>
            </a:endParaRPr>
          </a:p>
        </p:txBody>
      </p:sp>
      <p:sp>
        <p:nvSpPr>
          <p:cNvPr id="19" name="TextBox 18">
            <a:extLst>
              <a:ext uri="{FF2B5EF4-FFF2-40B4-BE49-F238E27FC236}">
                <a16:creationId xmlns:a16="http://schemas.microsoft.com/office/drawing/2014/main" id="{F4D783F9-7543-E7AC-B297-C7F9646A0D3E}"/>
              </a:ext>
            </a:extLst>
          </p:cNvPr>
          <p:cNvSpPr txBox="1"/>
          <p:nvPr/>
        </p:nvSpPr>
        <p:spPr>
          <a:xfrm>
            <a:off x="8655950" y="5256000"/>
            <a:ext cx="1612558" cy="461665"/>
          </a:xfrm>
          <a:prstGeom prst="rect">
            <a:avLst/>
          </a:prstGeom>
          <a:noFill/>
        </p:spPr>
        <p:txBody>
          <a:bodyPr wrap="square" rtlCol="0">
            <a:spAutoFit/>
          </a:bodyPr>
          <a:lstStyle/>
          <a:p>
            <a:pPr algn="ctr"/>
            <a:r>
              <a:rPr lang="en-US" sz="800" i="1" dirty="0">
                <a:solidFill>
                  <a:schemeClr val="accent4"/>
                </a:solidFill>
                <a:latin typeface="Helvetica" panose="020B0604020202020204" pitchFamily="34" charset="0"/>
                <a:cs typeface="Helvetica" panose="020B0604020202020204" pitchFamily="34" charset="0"/>
              </a:rPr>
              <a:t>External website; not owned or funded by Chugai. Content not controlled by Chugai.</a:t>
            </a:r>
            <a:endParaRPr lang="en-GB" sz="800" i="1" dirty="0">
              <a:solidFill>
                <a:schemeClr val="accent4"/>
              </a:solidFill>
              <a:latin typeface="Helvetica" panose="020B0604020202020204" pitchFamily="34" charset="0"/>
              <a:cs typeface="Helvetica" panose="020B0604020202020204" pitchFamily="34" charset="0"/>
            </a:endParaRPr>
          </a:p>
        </p:txBody>
      </p:sp>
      <p:pic>
        <p:nvPicPr>
          <p:cNvPr id="21" name="Graphic 20">
            <a:extLst>
              <a:ext uri="{FF2B5EF4-FFF2-40B4-BE49-F238E27FC236}">
                <a16:creationId xmlns:a16="http://schemas.microsoft.com/office/drawing/2014/main" id="{30D9A472-2111-5D59-7EB8-150EAE232E2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7245781" flipH="1">
            <a:off x="10176733" y="4877046"/>
            <a:ext cx="180000" cy="180000"/>
          </a:xfrm>
          <a:prstGeom prst="rect">
            <a:avLst/>
          </a:prstGeom>
        </p:spPr>
      </p:pic>
    </p:spTree>
    <p:extLst>
      <p:ext uri="{BB962C8B-B14F-4D97-AF65-F5344CB8AC3E}">
        <p14:creationId xmlns:p14="http://schemas.microsoft.com/office/powerpoint/2010/main" val="3787438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9998A-8D21-5776-EE55-CA86120B0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CC0EF-5815-39B4-22B1-81B1A5C18BDB}"/>
              </a:ext>
            </a:extLst>
          </p:cNvPr>
          <p:cNvSpPr>
            <a:spLocks noGrp="1"/>
          </p:cNvSpPr>
          <p:nvPr>
            <p:ph type="title"/>
          </p:nvPr>
        </p:nvSpPr>
        <p:spPr/>
        <p:txBody>
          <a:bodyPr>
            <a:normAutofit/>
          </a:bodyPr>
          <a:lstStyle/>
          <a:p>
            <a:r>
              <a:rPr lang="en-US" dirty="0"/>
              <a:t>Discussion</a:t>
            </a:r>
          </a:p>
        </p:txBody>
      </p:sp>
      <p:sp>
        <p:nvSpPr>
          <p:cNvPr id="4" name="Footer Placeholder 3">
            <a:extLst>
              <a:ext uri="{FF2B5EF4-FFF2-40B4-BE49-F238E27FC236}">
                <a16:creationId xmlns:a16="http://schemas.microsoft.com/office/drawing/2014/main" id="{17B61104-CD0D-6406-B80D-F738D6EDB95C}"/>
              </a:ext>
            </a:extLst>
          </p:cNvPr>
          <p:cNvSpPr>
            <a:spLocks noGrp="1"/>
          </p:cNvSpPr>
          <p:nvPr>
            <p:ph type="ftr" sz="quarter" idx="11"/>
          </p:nvPr>
        </p:nvSpPr>
        <p:spPr/>
        <p:txBody>
          <a:bodyPr/>
          <a:lstStyle/>
          <a:p>
            <a:r>
              <a:rPr lang="en-GB" dirty="0"/>
              <a:t>Abbreviations: </a:t>
            </a:r>
            <a:r>
              <a:rPr lang="en-GB" b="0" dirty="0"/>
              <a:t>SACT: systemic anticancer therapy. </a:t>
            </a:r>
          </a:p>
        </p:txBody>
      </p:sp>
      <p:sp>
        <p:nvSpPr>
          <p:cNvPr id="5" name="Slide Number Placeholder 4">
            <a:extLst>
              <a:ext uri="{FF2B5EF4-FFF2-40B4-BE49-F238E27FC236}">
                <a16:creationId xmlns:a16="http://schemas.microsoft.com/office/drawing/2014/main" id="{71F95C67-9840-1235-C4B7-EAF7335E7C47}"/>
              </a:ext>
            </a:extLst>
          </p:cNvPr>
          <p:cNvSpPr>
            <a:spLocks noGrp="1"/>
          </p:cNvSpPr>
          <p:nvPr>
            <p:ph type="sldNum" sz="quarter" idx="12"/>
          </p:nvPr>
        </p:nvSpPr>
        <p:spPr/>
        <p:txBody>
          <a:bodyPr/>
          <a:lstStyle/>
          <a:p>
            <a:fld id="{5D54BA0C-01AB-6845-BFA5-9A985E4AABD7}" type="slidenum">
              <a:rPr lang="en-US" smtClean="0"/>
              <a:t>23</a:t>
            </a:fld>
            <a:endParaRPr lang="en-US" dirty="0"/>
          </a:p>
        </p:txBody>
      </p:sp>
      <p:sp>
        <p:nvSpPr>
          <p:cNvPr id="6" name="Text Placeholder 5">
            <a:extLst>
              <a:ext uri="{FF2B5EF4-FFF2-40B4-BE49-F238E27FC236}">
                <a16:creationId xmlns:a16="http://schemas.microsoft.com/office/drawing/2014/main" id="{1F17F4AA-6DB0-F430-1C5B-EBFEFD16FF50}"/>
              </a:ext>
            </a:extLst>
          </p:cNvPr>
          <p:cNvSpPr>
            <a:spLocks noGrp="1"/>
          </p:cNvSpPr>
          <p:nvPr>
            <p:ph type="body" sz="quarter" idx="13"/>
          </p:nvPr>
        </p:nvSpPr>
        <p:spPr>
          <a:xfrm>
            <a:off x="1403683" y="1520825"/>
            <a:ext cx="10453353" cy="1256694"/>
          </a:xfrm>
        </p:spPr>
        <p:txBody>
          <a:bodyPr>
            <a:normAutofit fontScale="77500" lnSpcReduction="20000"/>
          </a:bodyPr>
          <a:lstStyle/>
          <a:p>
            <a:pPr marL="342900" indent="-342900">
              <a:buFont typeface="+mj-lt"/>
              <a:buAutoNum type="arabicPeriod" startAt="6"/>
            </a:pPr>
            <a:r>
              <a:rPr lang="en-US" dirty="0"/>
              <a:t>All patients (and relevant carers) receiving SACT should be provided with clear information on SACT-induced nausea and vomiting, prior to starting treatment, to support self-management and early intervention</a:t>
            </a:r>
          </a:p>
          <a:p>
            <a:pPr marL="342900" indent="-342900">
              <a:buFont typeface="+mj-lt"/>
              <a:buAutoNum type="arabicPeriod" startAt="6"/>
            </a:pPr>
            <a:r>
              <a:rPr lang="en-US" dirty="0"/>
              <a:t>Rapid access to specialist advice should be available to patients receiving SACT to guide early intervention, including access to a 24-hour telephone advice line</a:t>
            </a:r>
          </a:p>
          <a:p>
            <a:pPr marL="342900" indent="-342900">
              <a:buFont typeface="+mj-lt"/>
              <a:buAutoNum type="arabicPeriod" startAt="6"/>
            </a:pPr>
            <a:r>
              <a:rPr lang="en-US" dirty="0"/>
              <a:t>The potential for SACT-induced nausea and vomiting should be discussed during the consent process, with patients encouraged to discuss concerns with their healthcare team</a:t>
            </a:r>
          </a:p>
        </p:txBody>
      </p:sp>
      <p:sp>
        <p:nvSpPr>
          <p:cNvPr id="7" name="Content Placeholder 6">
            <a:extLst>
              <a:ext uri="{FF2B5EF4-FFF2-40B4-BE49-F238E27FC236}">
                <a16:creationId xmlns:a16="http://schemas.microsoft.com/office/drawing/2014/main" id="{56924F21-299B-5675-5002-1FADC85F8EC9}"/>
              </a:ext>
            </a:extLst>
          </p:cNvPr>
          <p:cNvSpPr>
            <a:spLocks noGrp="1"/>
          </p:cNvSpPr>
          <p:nvPr>
            <p:ph sz="quarter" idx="14"/>
          </p:nvPr>
        </p:nvSpPr>
        <p:spPr/>
        <p:txBody>
          <a:bodyPr/>
          <a:lstStyle/>
          <a:p>
            <a:r>
              <a:rPr lang="en-US" dirty="0"/>
              <a:t>Patient Education and Resources</a:t>
            </a:r>
          </a:p>
        </p:txBody>
      </p:sp>
      <p:sp>
        <p:nvSpPr>
          <p:cNvPr id="8" name="TextBox 7">
            <a:extLst>
              <a:ext uri="{FF2B5EF4-FFF2-40B4-BE49-F238E27FC236}">
                <a16:creationId xmlns:a16="http://schemas.microsoft.com/office/drawing/2014/main" id="{A3CBE9EA-CEEE-9A4C-60E6-23211259C38C}"/>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pic>
        <p:nvPicPr>
          <p:cNvPr id="18" name="Graphic 17">
            <a:extLst>
              <a:ext uri="{FF2B5EF4-FFF2-40B4-BE49-F238E27FC236}">
                <a16:creationId xmlns:a16="http://schemas.microsoft.com/office/drawing/2014/main" id="{FDA50231-9513-C5D5-D203-D2D7D902AF9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7245781" flipH="1">
            <a:off x="11415096" y="5076000"/>
            <a:ext cx="180000" cy="180000"/>
          </a:xfrm>
          <a:prstGeom prst="rect">
            <a:avLst/>
          </a:prstGeom>
        </p:spPr>
      </p:pic>
      <p:sp>
        <p:nvSpPr>
          <p:cNvPr id="16" name="TextBox 15">
            <a:extLst>
              <a:ext uri="{FF2B5EF4-FFF2-40B4-BE49-F238E27FC236}">
                <a16:creationId xmlns:a16="http://schemas.microsoft.com/office/drawing/2014/main" id="{FD9C44A9-C146-D9CF-D3F2-8335F4E5EBA9}"/>
              </a:ext>
            </a:extLst>
          </p:cNvPr>
          <p:cNvSpPr txBox="1"/>
          <p:nvPr/>
        </p:nvSpPr>
        <p:spPr>
          <a:xfrm>
            <a:off x="10227598" y="5256000"/>
            <a:ext cx="1516921" cy="461665"/>
          </a:xfrm>
          <a:prstGeom prst="rect">
            <a:avLst/>
          </a:prstGeom>
          <a:noFill/>
        </p:spPr>
        <p:txBody>
          <a:bodyPr wrap="square" rtlCol="0">
            <a:spAutoFit/>
          </a:bodyPr>
          <a:lstStyle/>
          <a:p>
            <a:pPr algn="ctr"/>
            <a:r>
              <a:rPr lang="en-US" sz="800" i="1" dirty="0">
                <a:solidFill>
                  <a:schemeClr val="accent4"/>
                </a:solidFill>
                <a:latin typeface="Helvetica" panose="020B0604020202020204" pitchFamily="34" charset="0"/>
                <a:cs typeface="Helvetica" panose="020B0604020202020204" pitchFamily="34" charset="0"/>
              </a:rPr>
              <a:t>Chugai resource; developed and funded by Chugai. Non</a:t>
            </a:r>
            <a:r>
              <a:rPr lang="en-US" sz="800" i="1" dirty="0">
                <a:solidFill>
                  <a:schemeClr val="accent4"/>
                </a:solidFill>
                <a:latin typeface="Helvetica" panose="020B0604020202020204" pitchFamily="34" charset="0"/>
                <a:ea typeface="Tahoma" panose="020B0604030504040204" pitchFamily="34" charset="0"/>
                <a:cs typeface="Helvetica" panose="020B0604020202020204" pitchFamily="34" charset="0"/>
              </a:rPr>
              <a:t>‑</a:t>
            </a:r>
            <a:r>
              <a:rPr lang="en-US" sz="800" i="1" dirty="0">
                <a:solidFill>
                  <a:schemeClr val="accent4"/>
                </a:solidFill>
                <a:latin typeface="Helvetica" panose="020B0604020202020204" pitchFamily="34" charset="0"/>
                <a:cs typeface="Helvetica" panose="020B0604020202020204" pitchFamily="34" charset="0"/>
              </a:rPr>
              <a:t>promotional site.</a:t>
            </a:r>
            <a:endParaRPr lang="en-GB" sz="800" i="1" dirty="0">
              <a:solidFill>
                <a:schemeClr val="accent4"/>
              </a:solidFill>
              <a:latin typeface="Helvetica" panose="020B0604020202020204" pitchFamily="34" charset="0"/>
              <a:cs typeface="Helvetica" panose="020B0604020202020204" pitchFamily="34" charset="0"/>
            </a:endParaRPr>
          </a:p>
        </p:txBody>
      </p:sp>
      <p:sp>
        <p:nvSpPr>
          <p:cNvPr id="19" name="TextBox 18">
            <a:extLst>
              <a:ext uri="{FF2B5EF4-FFF2-40B4-BE49-F238E27FC236}">
                <a16:creationId xmlns:a16="http://schemas.microsoft.com/office/drawing/2014/main" id="{4BEE2CA0-A467-36D3-79EE-90099DD8AF55}"/>
              </a:ext>
            </a:extLst>
          </p:cNvPr>
          <p:cNvSpPr txBox="1"/>
          <p:nvPr/>
        </p:nvSpPr>
        <p:spPr>
          <a:xfrm>
            <a:off x="8655950" y="5256000"/>
            <a:ext cx="1612558" cy="461665"/>
          </a:xfrm>
          <a:prstGeom prst="rect">
            <a:avLst/>
          </a:prstGeom>
          <a:noFill/>
        </p:spPr>
        <p:txBody>
          <a:bodyPr wrap="square" rtlCol="0">
            <a:spAutoFit/>
          </a:bodyPr>
          <a:lstStyle/>
          <a:p>
            <a:pPr algn="ctr"/>
            <a:r>
              <a:rPr lang="en-US" sz="800" i="1" dirty="0">
                <a:solidFill>
                  <a:schemeClr val="accent4"/>
                </a:solidFill>
                <a:latin typeface="Helvetica" panose="020B0604020202020204" pitchFamily="34" charset="0"/>
                <a:cs typeface="Helvetica" panose="020B0604020202020204" pitchFamily="34" charset="0"/>
              </a:rPr>
              <a:t>External website; not owned or funded by Chugai. Content not controlled by Chugai.</a:t>
            </a:r>
            <a:endParaRPr lang="en-GB" sz="800" i="1" dirty="0">
              <a:solidFill>
                <a:schemeClr val="accent4"/>
              </a:solidFill>
              <a:latin typeface="Helvetica" panose="020B0604020202020204" pitchFamily="34" charset="0"/>
              <a:cs typeface="Helvetica" panose="020B0604020202020204" pitchFamily="34" charset="0"/>
            </a:endParaRPr>
          </a:p>
        </p:txBody>
      </p:sp>
      <p:pic>
        <p:nvPicPr>
          <p:cNvPr id="21" name="Graphic 20">
            <a:extLst>
              <a:ext uri="{FF2B5EF4-FFF2-40B4-BE49-F238E27FC236}">
                <a16:creationId xmlns:a16="http://schemas.microsoft.com/office/drawing/2014/main" id="{253C7B2F-0C77-C6FA-C4C0-2B1FD6A5752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7245781" flipH="1">
            <a:off x="10176733" y="4877046"/>
            <a:ext cx="180000" cy="180000"/>
          </a:xfrm>
          <a:prstGeom prst="rect">
            <a:avLst/>
          </a:prstGeom>
        </p:spPr>
      </p:pic>
      <p:sp>
        <p:nvSpPr>
          <p:cNvPr id="23" name="Round Diagonal Corner of Rectangle 6">
            <a:extLst>
              <a:ext uri="{FF2B5EF4-FFF2-40B4-BE49-F238E27FC236}">
                <a16:creationId xmlns:a16="http://schemas.microsoft.com/office/drawing/2014/main" id="{C4098800-1F3F-4B02-1444-0B0100FD3152}"/>
              </a:ext>
            </a:extLst>
          </p:cNvPr>
          <p:cNvSpPr txBox="1">
            <a:spLocks/>
          </p:cNvSpPr>
          <p:nvPr/>
        </p:nvSpPr>
        <p:spPr>
          <a:xfrm>
            <a:off x="334963" y="2957513"/>
            <a:ext cx="11522075" cy="2705100"/>
          </a:xfrm>
          <a:prstGeom prst="round2DiagRect">
            <a:avLst>
              <a:gd name="adj1" fmla="val 50000"/>
              <a:gd name="adj2" fmla="val 0"/>
            </a:avLst>
          </a:prstGeom>
          <a:solidFill>
            <a:schemeClr val="accent1"/>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lt1"/>
                </a:solidFill>
                <a:latin typeface="+mn-lt"/>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lgn="ctr"/>
            <a:r>
              <a:rPr lang="en-US" sz="1800" dirty="0">
                <a:solidFill>
                  <a:schemeClr val="accent4"/>
                </a:solidFill>
                <a:latin typeface="Helvetica" panose="020B0604020202020204"/>
                <a:cs typeface="Helvetica" panose="020B0604020202020204"/>
              </a:rPr>
              <a:t>How could patient and carer resources on SACT-induced nausea and vomiting be improved prior to chemotherapy?</a:t>
            </a:r>
          </a:p>
          <a:p>
            <a:pPr algn="ctr"/>
            <a:r>
              <a:rPr lang="en-US" sz="1800" dirty="0">
                <a:solidFill>
                  <a:schemeClr val="accent4"/>
                </a:solidFill>
                <a:latin typeface="Helvetica" panose="020B0604020202020204"/>
                <a:cs typeface="Helvetica" panose="020B0604020202020204"/>
              </a:rPr>
              <a:t>Which tools do you use to rapidly assess and triage patients in your clinical practice?</a:t>
            </a:r>
          </a:p>
          <a:p>
            <a:pPr algn="ctr"/>
            <a:r>
              <a:rPr lang="en-US" sz="1800" dirty="0">
                <a:solidFill>
                  <a:schemeClr val="accent4"/>
                </a:solidFill>
                <a:latin typeface="Helvetica" panose="020B0604020202020204"/>
                <a:cs typeface="Helvetica" panose="020B0604020202020204"/>
              </a:rPr>
              <a:t>Do you feel patients are adequately equipped to address treatment concerns with their care team?</a:t>
            </a:r>
          </a:p>
          <a:p>
            <a:pPr algn="ctr"/>
            <a:r>
              <a:rPr lang="en-US" sz="1800" dirty="0">
                <a:solidFill>
                  <a:schemeClr val="accent4"/>
                </a:solidFill>
                <a:latin typeface="Helvetica" panose="020B0604020202020204"/>
                <a:cs typeface="Helvetica" panose="020B0604020202020204"/>
              </a:rPr>
              <a:t>Are Cancer Research UK consent forms routinely used in your practice?</a:t>
            </a:r>
          </a:p>
        </p:txBody>
      </p:sp>
    </p:spTree>
    <p:extLst>
      <p:ext uri="{BB962C8B-B14F-4D97-AF65-F5344CB8AC3E}">
        <p14:creationId xmlns:p14="http://schemas.microsoft.com/office/powerpoint/2010/main" val="4273073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30526-5FF9-F5B3-84DB-35A3B4F5C623}"/>
              </a:ext>
            </a:extLst>
          </p:cNvPr>
          <p:cNvSpPr>
            <a:spLocks noGrp="1"/>
          </p:cNvSpPr>
          <p:nvPr>
            <p:ph type="title"/>
          </p:nvPr>
        </p:nvSpPr>
        <p:spPr/>
        <p:txBody>
          <a:bodyPr/>
          <a:lstStyle/>
          <a:p>
            <a:r>
              <a:rPr lang="en-US" dirty="0"/>
              <a:t>Principle 9</a:t>
            </a:r>
          </a:p>
        </p:txBody>
      </p:sp>
      <p:sp>
        <p:nvSpPr>
          <p:cNvPr id="3" name="Content Placeholder 2">
            <a:extLst>
              <a:ext uri="{FF2B5EF4-FFF2-40B4-BE49-F238E27FC236}">
                <a16:creationId xmlns:a16="http://schemas.microsoft.com/office/drawing/2014/main" id="{83DBB4FF-0790-74F6-4A46-328699E9A32E}"/>
              </a:ext>
            </a:extLst>
          </p:cNvPr>
          <p:cNvSpPr>
            <a:spLocks noGrp="1"/>
          </p:cNvSpPr>
          <p:nvPr>
            <p:ph idx="1"/>
          </p:nvPr>
        </p:nvSpPr>
        <p:spPr/>
        <p:txBody>
          <a:bodyPr/>
          <a:lstStyle/>
          <a:p>
            <a:pPr marL="0" indent="0">
              <a:buNone/>
            </a:pPr>
            <a:r>
              <a:rPr lang="en-US" b="1" dirty="0"/>
              <a:t>Further Considerations</a:t>
            </a:r>
          </a:p>
          <a:p>
            <a:r>
              <a:rPr lang="en-US" dirty="0"/>
              <a:t>Individual </a:t>
            </a:r>
            <a:r>
              <a:rPr lang="en-US" dirty="0" err="1"/>
              <a:t>centre</a:t>
            </a:r>
            <a:r>
              <a:rPr lang="en-US" dirty="0"/>
              <a:t> guidelines based on international society guidelines should cover all aspects of care for those experiencing SACT-induced nausea and vomiting</a:t>
            </a:r>
          </a:p>
          <a:p>
            <a:r>
              <a:rPr lang="en-US" dirty="0"/>
              <a:t>Any HCPs who might be in contact with patients experiencing SACT-induced nausea and vomiting should be aware of, and able to access, </a:t>
            </a:r>
            <a:r>
              <a:rPr lang="en-US" dirty="0" err="1"/>
              <a:t>centre</a:t>
            </a:r>
            <a:r>
              <a:rPr lang="en-US" dirty="0"/>
              <a:t> guidelines</a:t>
            </a:r>
          </a:p>
          <a:p>
            <a:r>
              <a:rPr lang="en-US" dirty="0"/>
              <a:t>HCPs who do not work in oncology teams, but may engage with patients experiencing SACT-induced nausea and vomiting, should receive training and be provided with protocols to facilitate referral to specialist care or complementary therapies</a:t>
            </a:r>
          </a:p>
          <a:p>
            <a:r>
              <a:rPr lang="en-US" dirty="0"/>
              <a:t>The Acute Oncology Service may play a role in facilitating access to guidelines and training across </a:t>
            </a:r>
            <a:r>
              <a:rPr lang="en-US" dirty="0" err="1"/>
              <a:t>centres</a:t>
            </a:r>
            <a:endParaRPr lang="en-US" dirty="0"/>
          </a:p>
        </p:txBody>
      </p:sp>
      <p:sp>
        <p:nvSpPr>
          <p:cNvPr id="4" name="Footer Placeholder 3">
            <a:extLst>
              <a:ext uri="{FF2B5EF4-FFF2-40B4-BE49-F238E27FC236}">
                <a16:creationId xmlns:a16="http://schemas.microsoft.com/office/drawing/2014/main" id="{384F95B5-970F-AE27-13AD-BB6B03FD7E11}"/>
              </a:ext>
            </a:extLst>
          </p:cNvPr>
          <p:cNvSpPr>
            <a:spLocks noGrp="1"/>
          </p:cNvSpPr>
          <p:nvPr>
            <p:ph type="ftr" sz="quarter" idx="11"/>
          </p:nvPr>
        </p:nvSpPr>
        <p:spPr/>
        <p:txBody>
          <a:bodyPr/>
          <a:lstStyle/>
          <a:p>
            <a:r>
              <a:rPr lang="en-GB" dirty="0"/>
              <a:t>Abbreviations: </a:t>
            </a:r>
            <a:r>
              <a:rPr lang="en-GB" b="0" dirty="0"/>
              <a:t>HCPs: healthcare professionals; SACT: systemic anticancer therapy.</a:t>
            </a:r>
          </a:p>
        </p:txBody>
      </p:sp>
      <p:sp>
        <p:nvSpPr>
          <p:cNvPr id="5" name="Slide Number Placeholder 4">
            <a:extLst>
              <a:ext uri="{FF2B5EF4-FFF2-40B4-BE49-F238E27FC236}">
                <a16:creationId xmlns:a16="http://schemas.microsoft.com/office/drawing/2014/main" id="{A89BED39-570E-C2C2-24D4-DAB717E499D4}"/>
              </a:ext>
            </a:extLst>
          </p:cNvPr>
          <p:cNvSpPr>
            <a:spLocks noGrp="1"/>
          </p:cNvSpPr>
          <p:nvPr>
            <p:ph type="sldNum" sz="quarter" idx="12"/>
          </p:nvPr>
        </p:nvSpPr>
        <p:spPr/>
        <p:txBody>
          <a:bodyPr/>
          <a:lstStyle/>
          <a:p>
            <a:fld id="{5D54BA0C-01AB-6845-BFA5-9A985E4AABD7}" type="slidenum">
              <a:rPr lang="en-US" smtClean="0"/>
              <a:t>24</a:t>
            </a:fld>
            <a:endParaRPr lang="en-US"/>
          </a:p>
        </p:txBody>
      </p:sp>
      <p:sp>
        <p:nvSpPr>
          <p:cNvPr id="6" name="Text Placeholder 5">
            <a:extLst>
              <a:ext uri="{FF2B5EF4-FFF2-40B4-BE49-F238E27FC236}">
                <a16:creationId xmlns:a16="http://schemas.microsoft.com/office/drawing/2014/main" id="{5BD67D81-9BC4-F5CA-2394-59904D467F87}"/>
              </a:ext>
            </a:extLst>
          </p:cNvPr>
          <p:cNvSpPr>
            <a:spLocks noGrp="1"/>
          </p:cNvSpPr>
          <p:nvPr>
            <p:ph type="body" sz="quarter" idx="13"/>
          </p:nvPr>
        </p:nvSpPr>
        <p:spPr/>
        <p:txBody>
          <a:bodyPr/>
          <a:lstStyle/>
          <a:p>
            <a:r>
              <a:rPr lang="en-US" dirty="0"/>
              <a:t>Clear and easily accessible guidelines regarding anti-emetic support for anticipatory, delayed or refractory nausea and vomiting associated with SACT should be available for all healthcare professionals managing the patient's symptoms</a:t>
            </a:r>
          </a:p>
        </p:txBody>
      </p:sp>
      <p:sp>
        <p:nvSpPr>
          <p:cNvPr id="7" name="Content Placeholder 6">
            <a:extLst>
              <a:ext uri="{FF2B5EF4-FFF2-40B4-BE49-F238E27FC236}">
                <a16:creationId xmlns:a16="http://schemas.microsoft.com/office/drawing/2014/main" id="{9AD3D673-8B04-26EB-F927-BF47C9345201}"/>
              </a:ext>
            </a:extLst>
          </p:cNvPr>
          <p:cNvSpPr>
            <a:spLocks noGrp="1"/>
          </p:cNvSpPr>
          <p:nvPr>
            <p:ph sz="quarter" idx="14"/>
          </p:nvPr>
        </p:nvSpPr>
        <p:spPr/>
        <p:txBody>
          <a:bodyPr/>
          <a:lstStyle/>
          <a:p>
            <a:r>
              <a:rPr lang="en-US" dirty="0"/>
              <a:t>HCP Education</a:t>
            </a:r>
          </a:p>
        </p:txBody>
      </p:sp>
      <p:sp>
        <p:nvSpPr>
          <p:cNvPr id="8" name="TextBox 7">
            <a:extLst>
              <a:ext uri="{FF2B5EF4-FFF2-40B4-BE49-F238E27FC236}">
                <a16:creationId xmlns:a16="http://schemas.microsoft.com/office/drawing/2014/main" id="{88679453-B41D-241D-4635-65F1FA5B77B1}"/>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Tree>
    <p:extLst>
      <p:ext uri="{BB962C8B-B14F-4D97-AF65-F5344CB8AC3E}">
        <p14:creationId xmlns:p14="http://schemas.microsoft.com/office/powerpoint/2010/main" val="634028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F9389-C675-B172-EF9E-E8B33B5E1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F2DA1-00D0-67C3-E0FC-9FDFBF5035B3}"/>
              </a:ext>
            </a:extLst>
          </p:cNvPr>
          <p:cNvSpPr>
            <a:spLocks noGrp="1"/>
          </p:cNvSpPr>
          <p:nvPr>
            <p:ph type="title"/>
          </p:nvPr>
        </p:nvSpPr>
        <p:spPr/>
        <p:txBody>
          <a:bodyPr/>
          <a:lstStyle/>
          <a:p>
            <a:r>
              <a:rPr lang="en-US" dirty="0"/>
              <a:t>Principle 10</a:t>
            </a:r>
          </a:p>
        </p:txBody>
      </p:sp>
      <p:sp>
        <p:nvSpPr>
          <p:cNvPr id="3" name="Content Placeholder 2">
            <a:extLst>
              <a:ext uri="{FF2B5EF4-FFF2-40B4-BE49-F238E27FC236}">
                <a16:creationId xmlns:a16="http://schemas.microsoft.com/office/drawing/2014/main" id="{14FB578B-9482-B47B-A58A-D6DAB6A7473C}"/>
              </a:ext>
            </a:extLst>
          </p:cNvPr>
          <p:cNvSpPr>
            <a:spLocks noGrp="1"/>
          </p:cNvSpPr>
          <p:nvPr>
            <p:ph idx="1"/>
          </p:nvPr>
        </p:nvSpPr>
        <p:spPr/>
        <p:txBody>
          <a:bodyPr/>
          <a:lstStyle/>
          <a:p>
            <a:pPr marL="0" lvl="0" indent="0">
              <a:buNone/>
            </a:pPr>
            <a:r>
              <a:rPr lang="en-GB" b="1" dirty="0"/>
              <a:t>Further Considerations</a:t>
            </a:r>
          </a:p>
          <a:p>
            <a:pPr lvl="0"/>
            <a:r>
              <a:rPr lang="en-GB" dirty="0"/>
              <a:t>Education for oncology HCPs should include the mechanism of action of SACT-induced nausea and vomiting, anti-emetic optimisation via risk assessments, and managing events that may affect patients’ treatment regimens</a:t>
            </a:r>
          </a:p>
          <a:p>
            <a:pPr lvl="0"/>
            <a:r>
              <a:rPr lang="en-GB" dirty="0"/>
              <a:t>For non-oncology HCPs, education should focus on communication and signposting to the relevant oncology teams for patients presenting with SACT-induced nausea and vomiting, especially if undergoing prophylaxis </a:t>
            </a:r>
          </a:p>
          <a:p>
            <a:pPr lvl="0"/>
            <a:r>
              <a:rPr lang="en-GB" dirty="0"/>
              <a:t>Education should highlight SACT-induced nausea and vomiting as a challenge in optimising the chemotherapy pathway, and signpost to institutional processes to assess/support adherence</a:t>
            </a:r>
          </a:p>
        </p:txBody>
      </p:sp>
      <p:sp>
        <p:nvSpPr>
          <p:cNvPr id="4" name="Footer Placeholder 3">
            <a:extLst>
              <a:ext uri="{FF2B5EF4-FFF2-40B4-BE49-F238E27FC236}">
                <a16:creationId xmlns:a16="http://schemas.microsoft.com/office/drawing/2014/main" id="{F03ED88F-33B3-02D9-96C3-2462FAFB0C6C}"/>
              </a:ext>
            </a:extLst>
          </p:cNvPr>
          <p:cNvSpPr>
            <a:spLocks noGrp="1"/>
          </p:cNvSpPr>
          <p:nvPr>
            <p:ph type="ftr" sz="quarter" idx="11"/>
          </p:nvPr>
        </p:nvSpPr>
        <p:spPr/>
        <p:txBody>
          <a:bodyPr/>
          <a:lstStyle/>
          <a:p>
            <a:r>
              <a:rPr lang="en-GB" dirty="0"/>
              <a:t>Abbreviations: </a:t>
            </a:r>
            <a:r>
              <a:rPr lang="en-GB" b="0" dirty="0"/>
              <a:t>HCPs: healthcare professionals; SACT: systemic anticancer therapy.</a:t>
            </a:r>
          </a:p>
        </p:txBody>
      </p:sp>
      <p:sp>
        <p:nvSpPr>
          <p:cNvPr id="5" name="Slide Number Placeholder 4">
            <a:extLst>
              <a:ext uri="{FF2B5EF4-FFF2-40B4-BE49-F238E27FC236}">
                <a16:creationId xmlns:a16="http://schemas.microsoft.com/office/drawing/2014/main" id="{67CEB33D-82E6-49DD-1E7A-0AE51937C0B8}"/>
              </a:ext>
            </a:extLst>
          </p:cNvPr>
          <p:cNvSpPr>
            <a:spLocks noGrp="1"/>
          </p:cNvSpPr>
          <p:nvPr>
            <p:ph type="sldNum" sz="quarter" idx="12"/>
          </p:nvPr>
        </p:nvSpPr>
        <p:spPr/>
        <p:txBody>
          <a:bodyPr/>
          <a:lstStyle/>
          <a:p>
            <a:fld id="{5D54BA0C-01AB-6845-BFA5-9A985E4AABD7}" type="slidenum">
              <a:rPr lang="en-US" smtClean="0"/>
              <a:t>25</a:t>
            </a:fld>
            <a:endParaRPr lang="en-US"/>
          </a:p>
        </p:txBody>
      </p:sp>
      <p:sp>
        <p:nvSpPr>
          <p:cNvPr id="6" name="Text Placeholder 5">
            <a:extLst>
              <a:ext uri="{FF2B5EF4-FFF2-40B4-BE49-F238E27FC236}">
                <a16:creationId xmlns:a16="http://schemas.microsoft.com/office/drawing/2014/main" id="{9C9551D6-4605-9EA8-DD46-667FCE9B42EC}"/>
              </a:ext>
            </a:extLst>
          </p:cNvPr>
          <p:cNvSpPr>
            <a:spLocks noGrp="1"/>
          </p:cNvSpPr>
          <p:nvPr>
            <p:ph type="body" sz="quarter" idx="13"/>
          </p:nvPr>
        </p:nvSpPr>
        <p:spPr/>
        <p:txBody>
          <a:bodyPr>
            <a:normAutofit lnSpcReduction="10000"/>
          </a:bodyPr>
          <a:lstStyle/>
          <a:p>
            <a:r>
              <a:rPr lang="en-US" dirty="0"/>
              <a:t>All healthcare professionals involved in the care of people receiving SACT should receive education and training on all aspects of managing SACT-induced nausea and vomiting, including but not limited to risk assessment, prophylaxis, and management of anticipatory, breakthrough and refractory SACT-induced nausea and vomiting. </a:t>
            </a:r>
          </a:p>
        </p:txBody>
      </p:sp>
      <p:sp>
        <p:nvSpPr>
          <p:cNvPr id="7" name="Content Placeholder 6">
            <a:extLst>
              <a:ext uri="{FF2B5EF4-FFF2-40B4-BE49-F238E27FC236}">
                <a16:creationId xmlns:a16="http://schemas.microsoft.com/office/drawing/2014/main" id="{144A06B0-B47D-8C22-175B-E0486AF304FE}"/>
              </a:ext>
            </a:extLst>
          </p:cNvPr>
          <p:cNvSpPr>
            <a:spLocks noGrp="1"/>
          </p:cNvSpPr>
          <p:nvPr>
            <p:ph sz="quarter" idx="14"/>
          </p:nvPr>
        </p:nvSpPr>
        <p:spPr/>
        <p:txBody>
          <a:bodyPr/>
          <a:lstStyle/>
          <a:p>
            <a:r>
              <a:rPr lang="en-US" dirty="0"/>
              <a:t>HCP Education</a:t>
            </a:r>
          </a:p>
        </p:txBody>
      </p:sp>
      <p:sp>
        <p:nvSpPr>
          <p:cNvPr id="8" name="TextBox 7">
            <a:extLst>
              <a:ext uri="{FF2B5EF4-FFF2-40B4-BE49-F238E27FC236}">
                <a16:creationId xmlns:a16="http://schemas.microsoft.com/office/drawing/2014/main" id="{CAABEB6B-FD14-2A8B-6EEE-BFCB6B0D7804}"/>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Tree>
    <p:extLst>
      <p:ext uri="{BB962C8B-B14F-4D97-AF65-F5344CB8AC3E}">
        <p14:creationId xmlns:p14="http://schemas.microsoft.com/office/powerpoint/2010/main" val="3750138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9FE30-6866-BF5E-65F2-10B69CF0E5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0C734-98A5-078A-F83F-E50E44A84D08}"/>
              </a:ext>
            </a:extLst>
          </p:cNvPr>
          <p:cNvSpPr>
            <a:spLocks noGrp="1"/>
          </p:cNvSpPr>
          <p:nvPr>
            <p:ph type="title"/>
          </p:nvPr>
        </p:nvSpPr>
        <p:spPr/>
        <p:txBody>
          <a:bodyPr/>
          <a:lstStyle/>
          <a:p>
            <a:r>
              <a:rPr lang="en-US" dirty="0"/>
              <a:t>Discussion</a:t>
            </a:r>
          </a:p>
        </p:txBody>
      </p:sp>
      <p:sp>
        <p:nvSpPr>
          <p:cNvPr id="4" name="Footer Placeholder 3">
            <a:extLst>
              <a:ext uri="{FF2B5EF4-FFF2-40B4-BE49-F238E27FC236}">
                <a16:creationId xmlns:a16="http://schemas.microsoft.com/office/drawing/2014/main" id="{5900BB6F-83E1-8D00-A3D6-AD250F9BE605}"/>
              </a:ext>
            </a:extLst>
          </p:cNvPr>
          <p:cNvSpPr>
            <a:spLocks noGrp="1"/>
          </p:cNvSpPr>
          <p:nvPr>
            <p:ph type="ftr" sz="quarter" idx="11"/>
          </p:nvPr>
        </p:nvSpPr>
        <p:spPr/>
        <p:txBody>
          <a:bodyPr/>
          <a:lstStyle/>
          <a:p>
            <a:r>
              <a:rPr lang="en-GB" dirty="0"/>
              <a:t>Abbreviations: </a:t>
            </a:r>
            <a:r>
              <a:rPr lang="en-GB" b="0" dirty="0"/>
              <a:t>HCPs: healthcare professionals; SACT: systemic anticancer therapy.</a:t>
            </a:r>
          </a:p>
        </p:txBody>
      </p:sp>
      <p:sp>
        <p:nvSpPr>
          <p:cNvPr id="5" name="Slide Number Placeholder 4">
            <a:extLst>
              <a:ext uri="{FF2B5EF4-FFF2-40B4-BE49-F238E27FC236}">
                <a16:creationId xmlns:a16="http://schemas.microsoft.com/office/drawing/2014/main" id="{908866A1-D1B2-E923-1D4D-F089EE87831B}"/>
              </a:ext>
            </a:extLst>
          </p:cNvPr>
          <p:cNvSpPr>
            <a:spLocks noGrp="1"/>
          </p:cNvSpPr>
          <p:nvPr>
            <p:ph type="sldNum" sz="quarter" idx="12"/>
          </p:nvPr>
        </p:nvSpPr>
        <p:spPr/>
        <p:txBody>
          <a:bodyPr/>
          <a:lstStyle/>
          <a:p>
            <a:fld id="{5D54BA0C-01AB-6845-BFA5-9A985E4AABD7}" type="slidenum">
              <a:rPr lang="en-US" smtClean="0"/>
              <a:t>26</a:t>
            </a:fld>
            <a:endParaRPr lang="en-US"/>
          </a:p>
        </p:txBody>
      </p:sp>
      <p:sp>
        <p:nvSpPr>
          <p:cNvPr id="6" name="Text Placeholder 5">
            <a:extLst>
              <a:ext uri="{FF2B5EF4-FFF2-40B4-BE49-F238E27FC236}">
                <a16:creationId xmlns:a16="http://schemas.microsoft.com/office/drawing/2014/main" id="{9DC5960B-AEBC-D0FC-0DFD-9BE9202F5BA0}"/>
              </a:ext>
            </a:extLst>
          </p:cNvPr>
          <p:cNvSpPr>
            <a:spLocks noGrp="1"/>
          </p:cNvSpPr>
          <p:nvPr>
            <p:ph type="body" sz="quarter" idx="13"/>
          </p:nvPr>
        </p:nvSpPr>
        <p:spPr>
          <a:xfrm>
            <a:off x="1403683" y="1520825"/>
            <a:ext cx="10453353" cy="1436688"/>
          </a:xfrm>
        </p:spPr>
        <p:txBody>
          <a:bodyPr>
            <a:normAutofit fontScale="85000" lnSpcReduction="20000"/>
          </a:bodyPr>
          <a:lstStyle/>
          <a:p>
            <a:pPr marL="342900" indent="-342900">
              <a:buFont typeface="+mj-lt"/>
              <a:buAutoNum type="arabicPeriod" startAt="9"/>
            </a:pPr>
            <a:r>
              <a:rPr lang="en-US" dirty="0"/>
              <a:t>Clear and easily accessible guidelines regarding anti-emetic support for anticipatory, delayed or refractory nausea and vomiting associated with SACT should be available for all healthcare professionals managing the patient's symptoms</a:t>
            </a:r>
          </a:p>
          <a:p>
            <a:pPr marL="342900" indent="-342900">
              <a:buFont typeface="+mj-lt"/>
              <a:buAutoNum type="arabicPeriod" startAt="9"/>
            </a:pPr>
            <a:r>
              <a:rPr lang="en-US" dirty="0"/>
              <a:t>All healthcare professionals involved in the care of people receiving SACT should receive education and training on all aspects of managing SACT-induced nausea and vomiting, including but not limited to risk assessment, prophylaxis, and management of anticipatory, breakthrough and refractory SACT-induced nausea and vomiting. </a:t>
            </a:r>
          </a:p>
        </p:txBody>
      </p:sp>
      <p:sp>
        <p:nvSpPr>
          <p:cNvPr id="7" name="Content Placeholder 6">
            <a:extLst>
              <a:ext uri="{FF2B5EF4-FFF2-40B4-BE49-F238E27FC236}">
                <a16:creationId xmlns:a16="http://schemas.microsoft.com/office/drawing/2014/main" id="{075920D3-DCD4-D256-205C-043F62C96F1B}"/>
              </a:ext>
            </a:extLst>
          </p:cNvPr>
          <p:cNvSpPr>
            <a:spLocks noGrp="1"/>
          </p:cNvSpPr>
          <p:nvPr>
            <p:ph sz="quarter" idx="14"/>
          </p:nvPr>
        </p:nvSpPr>
        <p:spPr/>
        <p:txBody>
          <a:bodyPr/>
          <a:lstStyle/>
          <a:p>
            <a:r>
              <a:rPr lang="en-US" dirty="0"/>
              <a:t>HCP Education</a:t>
            </a:r>
          </a:p>
        </p:txBody>
      </p:sp>
      <p:sp>
        <p:nvSpPr>
          <p:cNvPr id="8" name="TextBox 7">
            <a:extLst>
              <a:ext uri="{FF2B5EF4-FFF2-40B4-BE49-F238E27FC236}">
                <a16:creationId xmlns:a16="http://schemas.microsoft.com/office/drawing/2014/main" id="{31365990-02C3-791E-A173-69528F31D344}"/>
              </a:ext>
            </a:extLst>
          </p:cNvPr>
          <p:cNvSpPr txBox="1"/>
          <p:nvPr/>
        </p:nvSpPr>
        <p:spPr>
          <a:xfrm>
            <a:off x="334963" y="2173188"/>
            <a:ext cx="949194" cy="369332"/>
          </a:xfrm>
          <a:prstGeom prst="rect">
            <a:avLst/>
          </a:prstGeom>
          <a:noFill/>
        </p:spPr>
        <p:txBody>
          <a:bodyPr wrap="square">
            <a:spAutoFit/>
          </a:bodyPr>
          <a:lstStyle/>
          <a:p>
            <a:pPr algn="ctr"/>
            <a:r>
              <a:rPr lang="en-US" b="1" dirty="0">
                <a:latin typeface="Helvetica" pitchFamily="2" charset="0"/>
              </a:rPr>
              <a:t>100%</a:t>
            </a:r>
            <a:endParaRPr lang="en-US" b="1" u="none" strike="noStrike" baseline="0" dirty="0">
              <a:latin typeface="Helvetica" pitchFamily="2" charset="0"/>
            </a:endParaRPr>
          </a:p>
        </p:txBody>
      </p:sp>
      <p:sp>
        <p:nvSpPr>
          <p:cNvPr id="11" name="Round Diagonal Corner of Rectangle 6">
            <a:extLst>
              <a:ext uri="{FF2B5EF4-FFF2-40B4-BE49-F238E27FC236}">
                <a16:creationId xmlns:a16="http://schemas.microsoft.com/office/drawing/2014/main" id="{F5345AD7-EB1E-BBB5-254E-9FE8F64EFF66}"/>
              </a:ext>
            </a:extLst>
          </p:cNvPr>
          <p:cNvSpPr txBox="1">
            <a:spLocks/>
          </p:cNvSpPr>
          <p:nvPr/>
        </p:nvSpPr>
        <p:spPr>
          <a:xfrm>
            <a:off x="334963" y="2957513"/>
            <a:ext cx="11522075" cy="2705100"/>
          </a:xfrm>
          <a:prstGeom prst="round2DiagRect">
            <a:avLst>
              <a:gd name="adj1" fmla="val 50000"/>
              <a:gd name="adj2" fmla="val 0"/>
            </a:avLst>
          </a:prstGeom>
          <a:solidFill>
            <a:schemeClr val="tx1"/>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lt1"/>
                </a:solidFill>
                <a:latin typeface="+mn-lt"/>
                <a:ea typeface="+mn-ea"/>
                <a:cs typeface="+mn-cs"/>
              </a:defRPr>
            </a:lvl1pPr>
            <a:lvl2pPr marL="490538" indent="-219075"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2pPr>
            <a:lvl3pPr marL="755650"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3pPr>
            <a:lvl4pPr marL="982663" indent="-22701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4pPr>
            <a:lvl5pPr marL="1247775" indent="-220663" algn="l" defTabSz="914400" rtl="0" eaLnBrk="1" latinLnBrk="0" hangingPunct="1">
              <a:lnSpc>
                <a:spcPct val="90000"/>
              </a:lnSpc>
              <a:spcBef>
                <a:spcPts val="500"/>
              </a:spcBef>
              <a:buFont typeface="Arial" panose="020B0604020202020204" pitchFamily="34" charset="0"/>
              <a:buChar char="•"/>
              <a:tabLst/>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lgn="ctr"/>
            <a:r>
              <a:rPr lang="en-US" sz="1800" dirty="0">
                <a:solidFill>
                  <a:schemeClr val="accent4"/>
                </a:solidFill>
                <a:latin typeface="Helvetica" panose="020B0604020202020204"/>
                <a:cs typeface="Helvetica" panose="020B0604020202020204"/>
              </a:rPr>
              <a:t>Do you have individual </a:t>
            </a:r>
            <a:r>
              <a:rPr lang="en-US" sz="1800" dirty="0" err="1">
                <a:solidFill>
                  <a:schemeClr val="accent4"/>
                </a:solidFill>
                <a:latin typeface="Helvetica" panose="020B0604020202020204"/>
                <a:cs typeface="Helvetica" panose="020B0604020202020204"/>
              </a:rPr>
              <a:t>centre</a:t>
            </a:r>
            <a:r>
              <a:rPr lang="en-US" sz="1800" dirty="0">
                <a:solidFill>
                  <a:schemeClr val="accent4"/>
                </a:solidFill>
                <a:latin typeface="Helvetica" panose="020B0604020202020204"/>
                <a:cs typeface="Helvetica" panose="020B0604020202020204"/>
              </a:rPr>
              <a:t> guidelines? </a:t>
            </a:r>
          </a:p>
          <a:p>
            <a:pPr lvl="1" algn="ctr">
              <a:buFont typeface="Courier New" panose="02070309020205020404" pitchFamily="49" charset="0"/>
              <a:buChar char="o"/>
            </a:pPr>
            <a:r>
              <a:rPr lang="en-US" sz="1700" dirty="0">
                <a:solidFill>
                  <a:schemeClr val="accent4"/>
                </a:solidFill>
                <a:latin typeface="Helvetica" panose="020B0604020202020204"/>
                <a:cs typeface="Helvetica" panose="020B0604020202020204"/>
              </a:rPr>
              <a:t>If so, what aspects of care do these cover?</a:t>
            </a:r>
          </a:p>
          <a:p>
            <a:pPr algn="ctr"/>
            <a:r>
              <a:rPr lang="en-US" sz="1800" dirty="0">
                <a:solidFill>
                  <a:schemeClr val="accent4"/>
                </a:solidFill>
                <a:latin typeface="Helvetica" panose="020B0604020202020204"/>
                <a:cs typeface="Helvetica" panose="020B0604020202020204"/>
              </a:rPr>
              <a:t>How are your </a:t>
            </a:r>
            <a:r>
              <a:rPr lang="en-US" sz="1800" dirty="0" err="1">
                <a:solidFill>
                  <a:schemeClr val="accent4"/>
                </a:solidFill>
                <a:latin typeface="Helvetica" panose="020B0604020202020204"/>
                <a:cs typeface="Helvetica" panose="020B0604020202020204"/>
              </a:rPr>
              <a:t>centre’s</a:t>
            </a:r>
            <a:r>
              <a:rPr lang="en-US" sz="1800" dirty="0">
                <a:solidFill>
                  <a:schemeClr val="accent4"/>
                </a:solidFill>
                <a:latin typeface="Helvetica" panose="020B0604020202020204"/>
                <a:cs typeface="Helvetica" panose="020B0604020202020204"/>
              </a:rPr>
              <a:t> guidelines disseminated to oncology and non-oncology HCPs?</a:t>
            </a:r>
          </a:p>
          <a:p>
            <a:pPr algn="ctr"/>
            <a:r>
              <a:rPr lang="en-US" sz="1800" dirty="0">
                <a:solidFill>
                  <a:schemeClr val="accent4"/>
                </a:solidFill>
                <a:latin typeface="Helvetica" panose="020B0604020202020204"/>
                <a:cs typeface="Helvetica" panose="020B0604020202020204"/>
              </a:rPr>
              <a:t>What does SACT-induced nausea and vomiting training for oncology and non-oncology HCPs look like in your practice? </a:t>
            </a:r>
          </a:p>
        </p:txBody>
      </p:sp>
    </p:spTree>
    <p:extLst>
      <p:ext uri="{BB962C8B-B14F-4D97-AF65-F5344CB8AC3E}">
        <p14:creationId xmlns:p14="http://schemas.microsoft.com/office/powerpoint/2010/main" val="594720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6380D-A175-6C96-CFEB-70F0F2EAC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B7B4D-8717-D954-D0BC-D15262493B14}"/>
              </a:ext>
            </a:extLst>
          </p:cNvPr>
          <p:cNvSpPr>
            <a:spLocks noGrp="1"/>
          </p:cNvSpPr>
          <p:nvPr>
            <p:ph type="title"/>
          </p:nvPr>
        </p:nvSpPr>
        <p:spPr/>
        <p:txBody>
          <a:bodyPr/>
          <a:lstStyle/>
          <a:p>
            <a:r>
              <a:rPr lang="en-GB" dirty="0"/>
              <a:t>Resources</a:t>
            </a:r>
          </a:p>
        </p:txBody>
      </p:sp>
      <p:sp>
        <p:nvSpPr>
          <p:cNvPr id="4" name="Footer Placeholder 3">
            <a:extLst>
              <a:ext uri="{FF2B5EF4-FFF2-40B4-BE49-F238E27FC236}">
                <a16:creationId xmlns:a16="http://schemas.microsoft.com/office/drawing/2014/main" id="{C789EC84-4E5F-DCEF-8F8D-43093310F464}"/>
              </a:ext>
            </a:extLst>
          </p:cNvPr>
          <p:cNvSpPr>
            <a:spLocks noGrp="1"/>
          </p:cNvSpPr>
          <p:nvPr>
            <p:ph type="ftr" sz="quarter" idx="11"/>
          </p:nvPr>
        </p:nvSpPr>
        <p:spPr/>
        <p:txBody>
          <a:bodyPr/>
          <a:lstStyle/>
          <a:p>
            <a:r>
              <a:rPr lang="en-US" dirty="0"/>
              <a:t>Abbreviations: </a:t>
            </a:r>
            <a:r>
              <a:rPr lang="en-US" b="0" dirty="0"/>
              <a:t>CINV: chemotherapy-induced nausea and vomiting; UKONS: UK Oncology Nursing Society. </a:t>
            </a:r>
          </a:p>
        </p:txBody>
      </p:sp>
      <p:sp>
        <p:nvSpPr>
          <p:cNvPr id="5" name="Slide Number Placeholder 4">
            <a:extLst>
              <a:ext uri="{FF2B5EF4-FFF2-40B4-BE49-F238E27FC236}">
                <a16:creationId xmlns:a16="http://schemas.microsoft.com/office/drawing/2014/main" id="{0FF6FF39-57C4-1D2C-60FE-41B8B1A6E1D2}"/>
              </a:ext>
            </a:extLst>
          </p:cNvPr>
          <p:cNvSpPr>
            <a:spLocks noGrp="1"/>
          </p:cNvSpPr>
          <p:nvPr>
            <p:ph type="sldNum" sz="quarter" idx="12"/>
          </p:nvPr>
        </p:nvSpPr>
        <p:spPr/>
        <p:txBody>
          <a:bodyPr/>
          <a:lstStyle/>
          <a:p>
            <a:fld id="{5D54BA0C-01AB-6845-BFA5-9A985E4AABD7}" type="slidenum">
              <a:rPr lang="en-US" smtClean="0"/>
              <a:t>27</a:t>
            </a:fld>
            <a:endParaRPr lang="en-US" dirty="0"/>
          </a:p>
        </p:txBody>
      </p:sp>
      <p:grpSp>
        <p:nvGrpSpPr>
          <p:cNvPr id="76" name="Group 75">
            <a:extLst>
              <a:ext uri="{FF2B5EF4-FFF2-40B4-BE49-F238E27FC236}">
                <a16:creationId xmlns:a16="http://schemas.microsoft.com/office/drawing/2014/main" id="{CCFBA6C7-69E8-4CE7-A465-BDB52FEADE4B}"/>
              </a:ext>
            </a:extLst>
          </p:cNvPr>
          <p:cNvGrpSpPr/>
          <p:nvPr/>
        </p:nvGrpSpPr>
        <p:grpSpPr>
          <a:xfrm>
            <a:off x="269320" y="4346537"/>
            <a:ext cx="7452932" cy="1488477"/>
            <a:chOff x="8219691" y="2939186"/>
            <a:chExt cx="7452932" cy="1490460"/>
          </a:xfrm>
        </p:grpSpPr>
        <p:grpSp>
          <p:nvGrpSpPr>
            <p:cNvPr id="3" name="Group 2">
              <a:extLst>
                <a:ext uri="{FF2B5EF4-FFF2-40B4-BE49-F238E27FC236}">
                  <a16:creationId xmlns:a16="http://schemas.microsoft.com/office/drawing/2014/main" id="{4D939293-89EF-A11D-4149-96A8B21D6FDE}"/>
                </a:ext>
              </a:extLst>
            </p:cNvPr>
            <p:cNvGrpSpPr/>
            <p:nvPr/>
          </p:nvGrpSpPr>
          <p:grpSpPr>
            <a:xfrm>
              <a:off x="8219691" y="2939186"/>
              <a:ext cx="7452932" cy="1490460"/>
              <a:chOff x="8219691" y="3053386"/>
              <a:chExt cx="7452932" cy="1490460"/>
            </a:xfrm>
          </p:grpSpPr>
          <p:sp>
            <p:nvSpPr>
              <p:cNvPr id="28" name="Rounded Rectangle 7">
                <a:extLst>
                  <a:ext uri="{FF2B5EF4-FFF2-40B4-BE49-F238E27FC236}">
                    <a16:creationId xmlns:a16="http://schemas.microsoft.com/office/drawing/2014/main" id="{BC9CCA32-EC94-F42A-1A35-1D872B29D3C4}"/>
                  </a:ext>
                </a:extLst>
              </p:cNvPr>
              <p:cNvSpPr/>
              <p:nvPr/>
            </p:nvSpPr>
            <p:spPr>
              <a:xfrm>
                <a:off x="8534399" y="3073400"/>
                <a:ext cx="7138224" cy="1441918"/>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solidFill>
                    <a:schemeClr val="bg1"/>
                  </a:solidFill>
                </a:endParaRPr>
              </a:p>
            </p:txBody>
          </p:sp>
          <p:sp>
            <p:nvSpPr>
              <p:cNvPr id="29" name="TextBox 28">
                <a:extLst>
                  <a:ext uri="{FF2B5EF4-FFF2-40B4-BE49-F238E27FC236}">
                    <a16:creationId xmlns:a16="http://schemas.microsoft.com/office/drawing/2014/main" id="{F676C16D-A4CE-1D4E-D47E-2DC9F95F9A33}"/>
                  </a:ext>
                </a:extLst>
              </p:cNvPr>
              <p:cNvSpPr txBox="1"/>
              <p:nvPr/>
            </p:nvSpPr>
            <p:spPr>
              <a:xfrm>
                <a:off x="13854371" y="3171005"/>
                <a:ext cx="1435100" cy="692497"/>
              </a:xfrm>
              <a:prstGeom prst="rect">
                <a:avLst/>
              </a:prstGeom>
              <a:noFill/>
            </p:spPr>
            <p:txBody>
              <a:bodyPr wrap="square" rtlCol="0" anchor="t" anchorCtr="0">
                <a:spAutoFit/>
              </a:bodyPr>
              <a:lstStyle/>
              <a:p>
                <a:r>
                  <a:rPr lang="en-GB" sz="1300" dirty="0" err="1">
                    <a:solidFill>
                      <a:schemeClr val="accent4"/>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Chemosickness</a:t>
                </a:r>
                <a:r>
                  <a:rPr lang="en-GB" sz="1300" dirty="0">
                    <a:solidFill>
                      <a:schemeClr val="accent4"/>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 Prevention Resources</a:t>
                </a:r>
                <a:endParaRPr lang="en-GB" sz="1300" baseline="30000" dirty="0">
                  <a:solidFill>
                    <a:schemeClr val="accent4"/>
                  </a:solidFill>
                  <a:latin typeface="Helvetica" panose="020B0604020202020204"/>
                  <a:cs typeface="Helvetica" panose="020B0604020202020204"/>
                </a:endParaRPr>
              </a:p>
            </p:txBody>
          </p:sp>
          <p:sp>
            <p:nvSpPr>
              <p:cNvPr id="30" name="TextBox 29">
                <a:extLst>
                  <a:ext uri="{FF2B5EF4-FFF2-40B4-BE49-F238E27FC236}">
                    <a16:creationId xmlns:a16="http://schemas.microsoft.com/office/drawing/2014/main" id="{302B8BE4-A50E-A8B5-C565-45418D7F78CE}"/>
                  </a:ext>
                </a:extLst>
              </p:cNvPr>
              <p:cNvSpPr txBox="1"/>
              <p:nvPr/>
            </p:nvSpPr>
            <p:spPr>
              <a:xfrm>
                <a:off x="9894371" y="3171005"/>
                <a:ext cx="1612558" cy="492443"/>
              </a:xfrm>
              <a:prstGeom prst="rect">
                <a:avLst/>
              </a:prstGeom>
              <a:noFill/>
            </p:spPr>
            <p:txBody>
              <a:bodyPr wrap="square" rtlCol="0" anchor="t" anchorCtr="0">
                <a:spAutoFit/>
              </a:bodyPr>
              <a:lstStyle/>
              <a:p>
                <a:r>
                  <a:rPr lang="en-GB" sz="1300" dirty="0">
                    <a:solidFill>
                      <a:schemeClr val="accent4"/>
                    </a:solidFill>
                    <a:latin typeface="Helvetica" panose="020B0604020202020204"/>
                    <a:cs typeface="Helvetica" panose="020B0604020202020204"/>
                    <a:hlinkClick r:id="rId4">
                      <a:extLst>
                        <a:ext uri="{A12FA001-AC4F-418D-AE19-62706E023703}">
                          <ahyp:hlinkClr xmlns:ahyp="http://schemas.microsoft.com/office/drawing/2018/hyperlinkcolor" val="tx"/>
                        </a:ext>
                      </a:extLst>
                    </a:hlinkClick>
                  </a:rPr>
                  <a:t>Cancer Research UK Consent Forms</a:t>
                </a:r>
                <a:endParaRPr lang="en-GB" sz="1300" dirty="0">
                  <a:solidFill>
                    <a:schemeClr val="accent4"/>
                  </a:solidFill>
                  <a:latin typeface="Helvetica" panose="020B0604020202020204"/>
                  <a:cs typeface="Helvetica" panose="020B0604020202020204"/>
                </a:endParaRPr>
              </a:p>
            </p:txBody>
          </p:sp>
          <p:pic>
            <p:nvPicPr>
              <p:cNvPr id="31" name="Picture 30" descr="A qr code on a white background&#10;&#10;AI-generated content may be incorrect.">
                <a:extLst>
                  <a:ext uri="{FF2B5EF4-FFF2-40B4-BE49-F238E27FC236}">
                    <a16:creationId xmlns:a16="http://schemas.microsoft.com/office/drawing/2014/main" id="{9A7FA638-CC4E-CA79-EDB2-33E6F7A13A0D}"/>
                  </a:ext>
                </a:extLst>
              </p:cNvPr>
              <p:cNvPicPr>
                <a:picLocks noChangeAspect="1"/>
              </p:cNvPicPr>
              <p:nvPr/>
            </p:nvPicPr>
            <p:blipFill rotWithShape="1">
              <a:blip r:embed="rId5"/>
              <a:srcRect l="2993" t="3046" r="3046" b="2993"/>
              <a:stretch>
                <a:fillRect/>
              </a:stretch>
            </p:blipFill>
            <p:spPr>
              <a:xfrm>
                <a:off x="12680771" y="3203448"/>
                <a:ext cx="1144800" cy="1144800"/>
              </a:xfrm>
              <a:prstGeom prst="rect">
                <a:avLst/>
              </a:prstGeom>
            </p:spPr>
          </p:pic>
          <p:pic>
            <p:nvPicPr>
              <p:cNvPr id="32" name="Picture 31" descr="A qr code with a few black squares&#10;&#10;AI-generated content may be incorrect.">
                <a:extLst>
                  <a:ext uri="{FF2B5EF4-FFF2-40B4-BE49-F238E27FC236}">
                    <a16:creationId xmlns:a16="http://schemas.microsoft.com/office/drawing/2014/main" id="{339E148B-22AC-229E-B427-1377207C6D26}"/>
                  </a:ext>
                </a:extLst>
              </p:cNvPr>
              <p:cNvPicPr>
                <a:picLocks noChangeAspect="1"/>
              </p:cNvPicPr>
              <p:nvPr/>
            </p:nvPicPr>
            <p:blipFill rotWithShape="1">
              <a:blip r:embed="rId6"/>
              <a:srcRect l="2903" t="2431" r="2431" b="2903"/>
              <a:stretch>
                <a:fillRect/>
              </a:stretch>
            </p:blipFill>
            <p:spPr>
              <a:xfrm>
                <a:off x="8720771" y="3203449"/>
                <a:ext cx="1144800" cy="1144800"/>
              </a:xfrm>
              <a:prstGeom prst="rect">
                <a:avLst/>
              </a:prstGeom>
            </p:spPr>
          </p:pic>
          <p:sp>
            <p:nvSpPr>
              <p:cNvPr id="33" name="TextBox 32">
                <a:extLst>
                  <a:ext uri="{FF2B5EF4-FFF2-40B4-BE49-F238E27FC236}">
                    <a16:creationId xmlns:a16="http://schemas.microsoft.com/office/drawing/2014/main" id="{BAB8F8E6-22DC-1FC7-520B-4BC2ECE2F1AE}"/>
                  </a:ext>
                </a:extLst>
              </p:cNvPr>
              <p:cNvSpPr txBox="1"/>
              <p:nvPr/>
            </p:nvSpPr>
            <p:spPr>
              <a:xfrm rot="16200000">
                <a:off x="7643738" y="3629339"/>
                <a:ext cx="1490460" cy="338554"/>
              </a:xfrm>
              <a:prstGeom prst="rect">
                <a:avLst/>
              </a:prstGeom>
              <a:noFill/>
            </p:spPr>
            <p:txBody>
              <a:bodyPr wrap="square" rtlCol="0">
                <a:spAutoFit/>
              </a:bodyPr>
              <a:lstStyle/>
              <a:p>
                <a:pPr algn="ctr"/>
                <a:r>
                  <a:rPr lang="en-GB" sz="1600" b="1" dirty="0">
                    <a:solidFill>
                      <a:schemeClr val="accent1"/>
                    </a:solidFill>
                    <a:latin typeface="Helvetica" panose="020B0604020202020204"/>
                    <a:cs typeface="Helvetica" panose="020B0604020202020204"/>
                  </a:rPr>
                  <a:t>Principle 8</a:t>
                </a:r>
              </a:p>
            </p:txBody>
          </p:sp>
        </p:grpSp>
        <p:sp>
          <p:nvSpPr>
            <p:cNvPr id="34" name="TextBox 33">
              <a:extLst>
                <a:ext uri="{FF2B5EF4-FFF2-40B4-BE49-F238E27FC236}">
                  <a16:creationId xmlns:a16="http://schemas.microsoft.com/office/drawing/2014/main" id="{31826863-06AC-5EDD-D404-EA71109A6D71}"/>
                </a:ext>
              </a:extLst>
            </p:cNvPr>
            <p:cNvSpPr txBox="1"/>
            <p:nvPr/>
          </p:nvSpPr>
          <p:spPr>
            <a:xfrm>
              <a:off x="13854371" y="3813813"/>
              <a:ext cx="1687424" cy="461665"/>
            </a:xfrm>
            <a:prstGeom prst="rect">
              <a:avLst/>
            </a:prstGeom>
            <a:noFill/>
          </p:spPr>
          <p:txBody>
            <a:bodyPr wrap="square" rtlCol="0">
              <a:spAutoFit/>
            </a:bodyPr>
            <a:lstStyle/>
            <a:p>
              <a:r>
                <a:rPr lang="en-US" sz="800" i="1" dirty="0">
                  <a:solidFill>
                    <a:schemeClr val="accent4"/>
                  </a:solidFill>
                  <a:latin typeface="Helvetica" panose="020B0604020202020204"/>
                  <a:cs typeface="Helvetica" panose="020B0604020202020204"/>
                </a:rPr>
                <a:t>Chugai resource; developed and funded by Chugai. Non</a:t>
              </a:r>
              <a:r>
                <a:rPr lang="en-US" sz="800" i="1" dirty="0">
                  <a:solidFill>
                    <a:schemeClr val="accent4"/>
                  </a:solidFill>
                  <a:latin typeface="Tahoma" panose="020B0604030504040204" pitchFamily="34" charset="0"/>
                  <a:ea typeface="Tahoma" panose="020B0604030504040204" pitchFamily="34" charset="0"/>
                  <a:cs typeface="Tahoma" panose="020B0604030504040204" pitchFamily="34" charset="0"/>
                </a:rPr>
                <a:t>‑</a:t>
              </a:r>
              <a:r>
                <a:rPr lang="en-US" sz="800" i="1" dirty="0">
                  <a:solidFill>
                    <a:schemeClr val="accent4"/>
                  </a:solidFill>
                  <a:latin typeface="Helvetica" panose="020B0604020202020204"/>
                  <a:cs typeface="Helvetica" panose="020B0604020202020204"/>
                </a:rPr>
                <a:t>promotional site.</a:t>
              </a:r>
              <a:endParaRPr lang="en-GB" sz="800" i="1" dirty="0">
                <a:solidFill>
                  <a:schemeClr val="accent4"/>
                </a:solidFill>
                <a:latin typeface="Helvetica" panose="020B0604020202020204"/>
                <a:cs typeface="Helvetica" panose="020B0604020202020204"/>
              </a:endParaRPr>
            </a:p>
          </p:txBody>
        </p:sp>
        <p:sp>
          <p:nvSpPr>
            <p:cNvPr id="35" name="TextBox 34">
              <a:extLst>
                <a:ext uri="{FF2B5EF4-FFF2-40B4-BE49-F238E27FC236}">
                  <a16:creationId xmlns:a16="http://schemas.microsoft.com/office/drawing/2014/main" id="{EB77C4C1-5BAC-3913-7611-E3DE2500544A}"/>
                </a:ext>
              </a:extLst>
            </p:cNvPr>
            <p:cNvSpPr txBox="1"/>
            <p:nvPr/>
          </p:nvSpPr>
          <p:spPr>
            <a:xfrm>
              <a:off x="9905170" y="3813813"/>
              <a:ext cx="1788525" cy="461665"/>
            </a:xfrm>
            <a:prstGeom prst="rect">
              <a:avLst/>
            </a:prstGeom>
            <a:noFill/>
          </p:spPr>
          <p:txBody>
            <a:bodyPr wrap="square" rtlCol="0">
              <a:spAutoFit/>
            </a:bodyPr>
            <a:lstStyle/>
            <a:p>
              <a:r>
                <a:rPr lang="en-US" sz="800" i="1" dirty="0">
                  <a:solidFill>
                    <a:schemeClr val="accent4"/>
                  </a:solidFill>
                  <a:latin typeface="Helvetica" panose="020B0604020202020204"/>
                  <a:cs typeface="Helvetica" panose="020B0604020202020204"/>
                </a:rPr>
                <a:t>External website; not owned or funded by Chugai. Content not controlled by Chugai.</a:t>
              </a:r>
              <a:endParaRPr lang="en-GB" sz="800" i="1" dirty="0">
                <a:solidFill>
                  <a:schemeClr val="accent4"/>
                </a:solidFill>
                <a:latin typeface="Helvetica" panose="020B0604020202020204"/>
                <a:cs typeface="Helvetica" panose="020B0604020202020204"/>
              </a:endParaRPr>
            </a:p>
          </p:txBody>
        </p:sp>
      </p:grpSp>
      <p:grpSp>
        <p:nvGrpSpPr>
          <p:cNvPr id="75" name="Group 74">
            <a:extLst>
              <a:ext uri="{FF2B5EF4-FFF2-40B4-BE49-F238E27FC236}">
                <a16:creationId xmlns:a16="http://schemas.microsoft.com/office/drawing/2014/main" id="{4F4B1E47-B07F-96EB-4A19-D5638AB31C3F}"/>
              </a:ext>
            </a:extLst>
          </p:cNvPr>
          <p:cNvGrpSpPr/>
          <p:nvPr/>
        </p:nvGrpSpPr>
        <p:grpSpPr>
          <a:xfrm>
            <a:off x="8092357" y="2708998"/>
            <a:ext cx="3561221" cy="1470931"/>
            <a:chOff x="5625416" y="2951860"/>
            <a:chExt cx="3561221" cy="1470931"/>
          </a:xfrm>
        </p:grpSpPr>
        <p:grpSp>
          <p:nvGrpSpPr>
            <p:cNvPr id="36" name="Group 35">
              <a:extLst>
                <a:ext uri="{FF2B5EF4-FFF2-40B4-BE49-F238E27FC236}">
                  <a16:creationId xmlns:a16="http://schemas.microsoft.com/office/drawing/2014/main" id="{5825310B-499D-B0CE-CE69-65AEF561AD41}"/>
                </a:ext>
              </a:extLst>
            </p:cNvPr>
            <p:cNvGrpSpPr/>
            <p:nvPr/>
          </p:nvGrpSpPr>
          <p:grpSpPr>
            <a:xfrm>
              <a:off x="5625416" y="2951860"/>
              <a:ext cx="3561221" cy="1470931"/>
              <a:chOff x="9136979" y="3055169"/>
              <a:chExt cx="3561221" cy="1470931"/>
            </a:xfrm>
          </p:grpSpPr>
          <p:sp>
            <p:nvSpPr>
              <p:cNvPr id="37" name="Rounded Rectangle 7">
                <a:extLst>
                  <a:ext uri="{FF2B5EF4-FFF2-40B4-BE49-F238E27FC236}">
                    <a16:creationId xmlns:a16="http://schemas.microsoft.com/office/drawing/2014/main" id="{048B0865-B0EF-684A-CC7C-E9041588A2A3}"/>
                  </a:ext>
                </a:extLst>
              </p:cNvPr>
              <p:cNvSpPr/>
              <p:nvPr/>
            </p:nvSpPr>
            <p:spPr>
              <a:xfrm>
                <a:off x="9474701" y="3086100"/>
                <a:ext cx="3223499" cy="1440000"/>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solidFill>
                    <a:schemeClr val="bg1"/>
                  </a:solidFill>
                </a:endParaRPr>
              </a:p>
            </p:txBody>
          </p:sp>
          <p:sp>
            <p:nvSpPr>
              <p:cNvPr id="38" name="TextBox 37">
                <a:extLst>
                  <a:ext uri="{FF2B5EF4-FFF2-40B4-BE49-F238E27FC236}">
                    <a16:creationId xmlns:a16="http://schemas.microsoft.com/office/drawing/2014/main" id="{743D4C6C-328B-4DD2-44D1-FD9BFD731AE2}"/>
                  </a:ext>
                </a:extLst>
              </p:cNvPr>
              <p:cNvSpPr txBox="1"/>
              <p:nvPr/>
            </p:nvSpPr>
            <p:spPr>
              <a:xfrm>
                <a:off x="10836622" y="3179800"/>
                <a:ext cx="1690140" cy="492443"/>
              </a:xfrm>
              <a:prstGeom prst="rect">
                <a:avLst/>
              </a:prstGeom>
              <a:noFill/>
            </p:spPr>
            <p:txBody>
              <a:bodyPr wrap="square" rtlCol="0" anchor="t" anchorCtr="0">
                <a:spAutoFit/>
              </a:bodyPr>
              <a:lstStyle/>
              <a:p>
                <a:r>
                  <a:rPr lang="en-US" sz="1300" dirty="0">
                    <a:solidFill>
                      <a:schemeClr val="accent4"/>
                    </a:solidFill>
                    <a:latin typeface="Helvetica" panose="020B0604020202020204"/>
                    <a:cs typeface="Helvetica" panose="020B0604020202020204"/>
                    <a:hlinkClick r:id="rId7">
                      <a:extLst>
                        <a:ext uri="{A12FA001-AC4F-418D-AE19-62706E023703}">
                          <ahyp:hlinkClr xmlns:ahyp="http://schemas.microsoft.com/office/drawing/2018/hyperlinkcolor" val="tx"/>
                        </a:ext>
                      </a:extLst>
                    </a:hlinkClick>
                  </a:rPr>
                  <a:t>UKONS 24-Hour Triage Toolkit</a:t>
                </a:r>
                <a:endParaRPr lang="en-GB" sz="1300" dirty="0">
                  <a:solidFill>
                    <a:schemeClr val="accent4"/>
                  </a:solidFill>
                  <a:latin typeface="Helvetica" panose="020B0604020202020204"/>
                  <a:cs typeface="Helvetica" panose="020B0604020202020204"/>
                </a:endParaRPr>
              </a:p>
            </p:txBody>
          </p:sp>
          <p:sp>
            <p:nvSpPr>
              <p:cNvPr id="40" name="TextBox 39">
                <a:extLst>
                  <a:ext uri="{FF2B5EF4-FFF2-40B4-BE49-F238E27FC236}">
                    <a16:creationId xmlns:a16="http://schemas.microsoft.com/office/drawing/2014/main" id="{EBCB7949-258D-62E8-1D89-FD648E97C595}"/>
                  </a:ext>
                </a:extLst>
              </p:cNvPr>
              <p:cNvSpPr txBox="1"/>
              <p:nvPr/>
            </p:nvSpPr>
            <p:spPr>
              <a:xfrm rot="16200000">
                <a:off x="8586255" y="3605893"/>
                <a:ext cx="1440001" cy="338554"/>
              </a:xfrm>
              <a:prstGeom prst="rect">
                <a:avLst/>
              </a:prstGeom>
              <a:noFill/>
            </p:spPr>
            <p:txBody>
              <a:bodyPr wrap="square" rtlCol="0">
                <a:spAutoFit/>
              </a:bodyPr>
              <a:lstStyle/>
              <a:p>
                <a:pPr algn="ctr"/>
                <a:r>
                  <a:rPr lang="en-GB" sz="1600" b="1" dirty="0">
                    <a:solidFill>
                      <a:schemeClr val="accent1"/>
                    </a:solidFill>
                    <a:latin typeface="Helvetica" panose="020B0604020202020204"/>
                    <a:cs typeface="Helvetica" panose="020B0604020202020204"/>
                  </a:rPr>
                  <a:t>Principle 7</a:t>
                </a:r>
              </a:p>
            </p:txBody>
          </p:sp>
        </p:grpSp>
        <p:sp>
          <p:nvSpPr>
            <p:cNvPr id="41" name="TextBox 40">
              <a:extLst>
                <a:ext uri="{FF2B5EF4-FFF2-40B4-BE49-F238E27FC236}">
                  <a16:creationId xmlns:a16="http://schemas.microsoft.com/office/drawing/2014/main" id="{8B2D44F7-BFD9-F2AB-08C4-07B52D38BAE3}"/>
                </a:ext>
              </a:extLst>
            </p:cNvPr>
            <p:cNvSpPr txBox="1"/>
            <p:nvPr/>
          </p:nvSpPr>
          <p:spPr>
            <a:xfrm>
              <a:off x="7325059" y="3868491"/>
              <a:ext cx="1767919" cy="461665"/>
            </a:xfrm>
            <a:prstGeom prst="rect">
              <a:avLst/>
            </a:prstGeom>
            <a:noFill/>
          </p:spPr>
          <p:txBody>
            <a:bodyPr wrap="square" rtlCol="0">
              <a:spAutoFit/>
            </a:bodyPr>
            <a:lstStyle/>
            <a:p>
              <a:r>
                <a:rPr lang="en-US" sz="800" i="1" dirty="0">
                  <a:solidFill>
                    <a:schemeClr val="accent4"/>
                  </a:solidFill>
                  <a:latin typeface="Helvetica" panose="020B0604020202020204"/>
                  <a:cs typeface="Helvetica" panose="020B0604020202020204"/>
                </a:rPr>
                <a:t>External website; not owned or funded by Chugai. Content not controlled by Chugai.</a:t>
              </a:r>
              <a:endParaRPr lang="en-GB" sz="800" i="1" dirty="0">
                <a:solidFill>
                  <a:schemeClr val="accent4"/>
                </a:solidFill>
                <a:latin typeface="Helvetica" panose="020B0604020202020204"/>
                <a:cs typeface="Helvetica" panose="020B0604020202020204"/>
              </a:endParaRPr>
            </a:p>
          </p:txBody>
        </p:sp>
      </p:grpSp>
      <p:grpSp>
        <p:nvGrpSpPr>
          <p:cNvPr id="58" name="Group 57">
            <a:extLst>
              <a:ext uri="{FF2B5EF4-FFF2-40B4-BE49-F238E27FC236}">
                <a16:creationId xmlns:a16="http://schemas.microsoft.com/office/drawing/2014/main" id="{0B22BAA4-887C-125A-520D-B01BDF2B18C0}"/>
              </a:ext>
            </a:extLst>
          </p:cNvPr>
          <p:cNvGrpSpPr/>
          <p:nvPr/>
        </p:nvGrpSpPr>
        <p:grpSpPr>
          <a:xfrm>
            <a:off x="4195644" y="2721998"/>
            <a:ext cx="3545204" cy="1490457"/>
            <a:chOff x="3226191" y="3153781"/>
            <a:chExt cx="3545204" cy="1490457"/>
          </a:xfrm>
        </p:grpSpPr>
        <p:sp>
          <p:nvSpPr>
            <p:cNvPr id="45" name="Rounded Rectangle 7">
              <a:extLst>
                <a:ext uri="{FF2B5EF4-FFF2-40B4-BE49-F238E27FC236}">
                  <a16:creationId xmlns:a16="http://schemas.microsoft.com/office/drawing/2014/main" id="{3FFEC4FF-72DB-0FDE-2045-D5E4C67C60F6}"/>
                </a:ext>
              </a:extLst>
            </p:cNvPr>
            <p:cNvSpPr/>
            <p:nvPr/>
          </p:nvSpPr>
          <p:spPr>
            <a:xfrm>
              <a:off x="3585395" y="3179011"/>
              <a:ext cx="3186000" cy="1440000"/>
            </a:xfrm>
            <a:prstGeom prst="roundRect">
              <a:avLst>
                <a:gd name="adj" fmla="val 19254"/>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solidFill>
                  <a:schemeClr val="bg1"/>
                </a:solidFill>
                <a:latin typeface="Helvetica" panose="020B0604020202020204"/>
                <a:cs typeface="Helvetica" panose="020B0604020202020204"/>
              </a:endParaRPr>
            </a:p>
          </p:txBody>
        </p:sp>
        <p:sp>
          <p:nvSpPr>
            <p:cNvPr id="46" name="TextBox 45">
              <a:extLst>
                <a:ext uri="{FF2B5EF4-FFF2-40B4-BE49-F238E27FC236}">
                  <a16:creationId xmlns:a16="http://schemas.microsoft.com/office/drawing/2014/main" id="{504C65C9-838D-6D6C-6769-7BDAF43B77E7}"/>
                </a:ext>
              </a:extLst>
            </p:cNvPr>
            <p:cNvSpPr txBox="1"/>
            <p:nvPr/>
          </p:nvSpPr>
          <p:spPr>
            <a:xfrm>
              <a:off x="4934547" y="3272711"/>
              <a:ext cx="1778000" cy="692497"/>
            </a:xfrm>
            <a:prstGeom prst="rect">
              <a:avLst/>
            </a:prstGeom>
            <a:noFill/>
          </p:spPr>
          <p:txBody>
            <a:bodyPr wrap="square" rtlCol="0" anchor="t" anchorCtr="0">
              <a:spAutoFit/>
            </a:bodyPr>
            <a:lstStyle/>
            <a:p>
              <a:r>
                <a:rPr lang="en-US" sz="1300" dirty="0" err="1">
                  <a:solidFill>
                    <a:schemeClr val="accent4"/>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Chemosickness</a:t>
              </a:r>
              <a:r>
                <a:rPr lang="en-US" sz="1300" dirty="0">
                  <a:solidFill>
                    <a:schemeClr val="accent4"/>
                  </a:solidFill>
                  <a:latin typeface="Helvetica" panose="020B0604020202020204"/>
                  <a:cs typeface="Helvetica" panose="020B0604020202020204"/>
                  <a:hlinkClick r:id="rId3">
                    <a:extLst>
                      <a:ext uri="{A12FA001-AC4F-418D-AE19-62706E023703}">
                        <ahyp:hlinkClr xmlns:ahyp="http://schemas.microsoft.com/office/drawing/2018/hyperlinkcolor" val="tx"/>
                      </a:ext>
                    </a:extLst>
                  </a:hlinkClick>
                </a:rPr>
                <a:t> Prevention Resources</a:t>
              </a:r>
              <a:endParaRPr lang="en-GB" sz="1300" baseline="30000" dirty="0">
                <a:solidFill>
                  <a:schemeClr val="accent4"/>
                </a:solidFill>
                <a:latin typeface="Helvetica" panose="020B0604020202020204"/>
                <a:cs typeface="Helvetica" panose="020B0604020202020204"/>
              </a:endParaRPr>
            </a:p>
          </p:txBody>
        </p:sp>
        <p:pic>
          <p:nvPicPr>
            <p:cNvPr id="47" name="Picture 46" descr="A qr code on a white background&#10;&#10;AI-generated content may be incorrect.">
              <a:extLst>
                <a:ext uri="{FF2B5EF4-FFF2-40B4-BE49-F238E27FC236}">
                  <a16:creationId xmlns:a16="http://schemas.microsoft.com/office/drawing/2014/main" id="{C576D9AF-5889-A685-202E-929F89B07D14}"/>
                </a:ext>
              </a:extLst>
            </p:cNvPr>
            <p:cNvPicPr>
              <a:picLocks noChangeAspect="1"/>
            </p:cNvPicPr>
            <p:nvPr/>
          </p:nvPicPr>
          <p:blipFill rotWithShape="1">
            <a:blip r:embed="rId5"/>
            <a:srcRect l="2993" t="3046" r="3046" b="2993"/>
            <a:stretch>
              <a:fillRect/>
            </a:stretch>
          </p:blipFill>
          <p:spPr>
            <a:xfrm>
              <a:off x="3760947" y="3335254"/>
              <a:ext cx="1144800" cy="1144800"/>
            </a:xfrm>
            <a:prstGeom prst="rect">
              <a:avLst/>
            </a:prstGeom>
          </p:spPr>
        </p:pic>
        <p:sp>
          <p:nvSpPr>
            <p:cNvPr id="48" name="TextBox 47">
              <a:extLst>
                <a:ext uri="{FF2B5EF4-FFF2-40B4-BE49-F238E27FC236}">
                  <a16:creationId xmlns:a16="http://schemas.microsoft.com/office/drawing/2014/main" id="{4AD582F9-BEE7-823E-BDBE-90936F9A1553}"/>
                </a:ext>
              </a:extLst>
            </p:cNvPr>
            <p:cNvSpPr txBox="1"/>
            <p:nvPr/>
          </p:nvSpPr>
          <p:spPr>
            <a:xfrm rot="16200000">
              <a:off x="2650239" y="3729733"/>
              <a:ext cx="1490457" cy="338554"/>
            </a:xfrm>
            <a:prstGeom prst="rect">
              <a:avLst/>
            </a:prstGeom>
            <a:noFill/>
          </p:spPr>
          <p:txBody>
            <a:bodyPr wrap="square" rtlCol="0">
              <a:spAutoFit/>
            </a:bodyPr>
            <a:lstStyle/>
            <a:p>
              <a:pPr algn="ctr"/>
              <a:r>
                <a:rPr lang="en-GB" sz="1600" b="1" dirty="0">
                  <a:solidFill>
                    <a:schemeClr val="accent1"/>
                  </a:solidFill>
                  <a:latin typeface="Helvetica" panose="020B0604020202020204"/>
                  <a:cs typeface="Helvetica" panose="020B0604020202020204"/>
                </a:rPr>
                <a:t>Principle 6</a:t>
              </a:r>
            </a:p>
          </p:txBody>
        </p:sp>
        <p:sp>
          <p:nvSpPr>
            <p:cNvPr id="49" name="TextBox 48">
              <a:extLst>
                <a:ext uri="{FF2B5EF4-FFF2-40B4-BE49-F238E27FC236}">
                  <a16:creationId xmlns:a16="http://schemas.microsoft.com/office/drawing/2014/main" id="{A5EAAB33-08E1-7201-BA40-A2B377948DF3}"/>
                </a:ext>
              </a:extLst>
            </p:cNvPr>
            <p:cNvSpPr txBox="1"/>
            <p:nvPr/>
          </p:nvSpPr>
          <p:spPr>
            <a:xfrm>
              <a:off x="4934546" y="4064711"/>
              <a:ext cx="1687425" cy="461665"/>
            </a:xfrm>
            <a:prstGeom prst="rect">
              <a:avLst/>
            </a:prstGeom>
            <a:noFill/>
          </p:spPr>
          <p:txBody>
            <a:bodyPr wrap="square" rtlCol="0">
              <a:spAutoFit/>
            </a:bodyPr>
            <a:lstStyle/>
            <a:p>
              <a:r>
                <a:rPr lang="en-US" sz="800" i="1" dirty="0">
                  <a:solidFill>
                    <a:schemeClr val="accent4"/>
                  </a:solidFill>
                  <a:latin typeface="Helvetica" panose="020B0604020202020204"/>
                  <a:cs typeface="Helvetica" panose="020B0604020202020204"/>
                </a:rPr>
                <a:t>Chugai resource; developed and funded by Chugai.                Non-promotional site.</a:t>
              </a:r>
              <a:endParaRPr lang="en-GB" sz="800" i="1" dirty="0">
                <a:solidFill>
                  <a:schemeClr val="accent4"/>
                </a:solidFill>
                <a:latin typeface="Helvetica" panose="020B0604020202020204"/>
                <a:cs typeface="Helvetica" panose="020B0604020202020204"/>
              </a:endParaRPr>
            </a:p>
          </p:txBody>
        </p:sp>
      </p:grpSp>
      <p:grpSp>
        <p:nvGrpSpPr>
          <p:cNvPr id="57" name="Group 56">
            <a:extLst>
              <a:ext uri="{FF2B5EF4-FFF2-40B4-BE49-F238E27FC236}">
                <a16:creationId xmlns:a16="http://schemas.microsoft.com/office/drawing/2014/main" id="{E364355C-1F01-4A6D-0AB4-2BF546B161E4}"/>
              </a:ext>
            </a:extLst>
          </p:cNvPr>
          <p:cNvGrpSpPr/>
          <p:nvPr/>
        </p:nvGrpSpPr>
        <p:grpSpPr>
          <a:xfrm>
            <a:off x="298930" y="2756044"/>
            <a:ext cx="3555151" cy="1516940"/>
            <a:chOff x="-7042" y="3385252"/>
            <a:chExt cx="3555151" cy="1516940"/>
          </a:xfrm>
        </p:grpSpPr>
        <p:sp>
          <p:nvSpPr>
            <p:cNvPr id="52" name="Rounded Rectangle 7">
              <a:extLst>
                <a:ext uri="{FF2B5EF4-FFF2-40B4-BE49-F238E27FC236}">
                  <a16:creationId xmlns:a16="http://schemas.microsoft.com/office/drawing/2014/main" id="{1686F62A-FBCB-FA6C-076E-2647BFA66519}"/>
                </a:ext>
              </a:extLst>
            </p:cNvPr>
            <p:cNvSpPr/>
            <p:nvPr/>
          </p:nvSpPr>
          <p:spPr>
            <a:xfrm>
              <a:off x="326109" y="3385252"/>
              <a:ext cx="3222000" cy="1440000"/>
            </a:xfrm>
            <a:prstGeom prst="roundRect">
              <a:avLst>
                <a:gd name="adj" fmla="val 19254"/>
              </a:avLst>
            </a:prstGeom>
            <a:solidFill>
              <a:srgbClr val="CCD1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latin typeface="Helvetica" panose="020B0604020202020204"/>
                <a:cs typeface="Helvetica" panose="020B0604020202020204"/>
              </a:endParaRPr>
            </a:p>
          </p:txBody>
        </p:sp>
        <p:sp>
          <p:nvSpPr>
            <p:cNvPr id="53" name="TextBox 52">
              <a:extLst>
                <a:ext uri="{FF2B5EF4-FFF2-40B4-BE49-F238E27FC236}">
                  <a16:creationId xmlns:a16="http://schemas.microsoft.com/office/drawing/2014/main" id="{309EC90E-CD7B-6DAD-181E-D75EB76DF2F5}"/>
                </a:ext>
              </a:extLst>
            </p:cNvPr>
            <p:cNvSpPr txBox="1"/>
            <p:nvPr/>
          </p:nvSpPr>
          <p:spPr>
            <a:xfrm>
              <a:off x="1637510" y="3473208"/>
              <a:ext cx="1628397" cy="492443"/>
            </a:xfrm>
            <a:prstGeom prst="rect">
              <a:avLst/>
            </a:prstGeom>
            <a:noFill/>
          </p:spPr>
          <p:txBody>
            <a:bodyPr wrap="square" rtlCol="0" anchor="t" anchorCtr="0">
              <a:spAutoFit/>
            </a:bodyPr>
            <a:lstStyle/>
            <a:p>
              <a:r>
                <a:rPr lang="en-US" sz="1300" dirty="0">
                  <a:solidFill>
                    <a:schemeClr val="accent1"/>
                  </a:solidFill>
                  <a:latin typeface="Helvetica" panose="020B0604020202020204"/>
                  <a:cs typeface="Helvetica" panose="020B0604020202020204"/>
                  <a:hlinkClick r:id="rId8">
                    <a:extLst>
                      <a:ext uri="{A12FA001-AC4F-418D-AE19-62706E023703}">
                        <ahyp:hlinkClr xmlns:ahyp="http://schemas.microsoft.com/office/drawing/2018/hyperlinkcolor" val="tx"/>
                      </a:ext>
                    </a:extLst>
                  </a:hlinkClick>
                </a:rPr>
                <a:t>Cancer Research UK Patient Diaries</a:t>
              </a:r>
              <a:endParaRPr lang="en-GB" sz="1300" dirty="0">
                <a:solidFill>
                  <a:schemeClr val="accent1"/>
                </a:solidFill>
                <a:latin typeface="Helvetica" panose="020B0604020202020204"/>
                <a:cs typeface="Helvetica" panose="020B0604020202020204"/>
              </a:endParaRPr>
            </a:p>
          </p:txBody>
        </p:sp>
        <p:pic>
          <p:nvPicPr>
            <p:cNvPr id="54" name="Picture 53" descr="A qr code on a white background&#10;&#10;AI-generated content may be incorrect.">
              <a:extLst>
                <a:ext uri="{FF2B5EF4-FFF2-40B4-BE49-F238E27FC236}">
                  <a16:creationId xmlns:a16="http://schemas.microsoft.com/office/drawing/2014/main" id="{3E1A5A9B-7D9D-990F-DE6A-6F338BCDC9C0}"/>
                </a:ext>
              </a:extLst>
            </p:cNvPr>
            <p:cNvPicPr>
              <a:picLocks noChangeAspect="1"/>
            </p:cNvPicPr>
            <p:nvPr/>
          </p:nvPicPr>
          <p:blipFill rotWithShape="1">
            <a:blip r:embed="rId9"/>
            <a:srcRect l="2541" t="2662" r="2541" b="2419"/>
            <a:stretch>
              <a:fillRect/>
            </a:stretch>
          </p:blipFill>
          <p:spPr>
            <a:xfrm>
              <a:off x="465012" y="3532679"/>
              <a:ext cx="1145002" cy="1145002"/>
            </a:xfrm>
            <a:prstGeom prst="rect">
              <a:avLst/>
            </a:prstGeom>
          </p:spPr>
        </p:pic>
        <p:sp>
          <p:nvSpPr>
            <p:cNvPr id="55" name="TextBox 54">
              <a:extLst>
                <a:ext uri="{FF2B5EF4-FFF2-40B4-BE49-F238E27FC236}">
                  <a16:creationId xmlns:a16="http://schemas.microsoft.com/office/drawing/2014/main" id="{BC5E6992-F9C7-0E7E-5563-B5C41D985ADD}"/>
                </a:ext>
              </a:extLst>
            </p:cNvPr>
            <p:cNvSpPr txBox="1"/>
            <p:nvPr/>
          </p:nvSpPr>
          <p:spPr>
            <a:xfrm rot="16200000">
              <a:off x="-584766" y="3985915"/>
              <a:ext cx="1494001" cy="338554"/>
            </a:xfrm>
            <a:prstGeom prst="rect">
              <a:avLst/>
            </a:prstGeom>
            <a:noFill/>
          </p:spPr>
          <p:txBody>
            <a:bodyPr wrap="square" rtlCol="0">
              <a:spAutoFit/>
            </a:bodyPr>
            <a:lstStyle/>
            <a:p>
              <a:pPr algn="ctr"/>
              <a:r>
                <a:rPr lang="en-GB" sz="1600" b="1" dirty="0">
                  <a:solidFill>
                    <a:schemeClr val="accent1"/>
                  </a:solidFill>
                  <a:latin typeface="Helvetica" panose="020B0604020202020204"/>
                  <a:cs typeface="Helvetica" panose="020B0604020202020204"/>
                </a:rPr>
                <a:t>Principle 4</a:t>
              </a:r>
            </a:p>
          </p:txBody>
        </p:sp>
        <p:sp>
          <p:nvSpPr>
            <p:cNvPr id="56" name="TextBox 55">
              <a:extLst>
                <a:ext uri="{FF2B5EF4-FFF2-40B4-BE49-F238E27FC236}">
                  <a16:creationId xmlns:a16="http://schemas.microsoft.com/office/drawing/2014/main" id="{46435B2F-05BB-7EAB-0397-8F5519F33253}"/>
                </a:ext>
              </a:extLst>
            </p:cNvPr>
            <p:cNvSpPr txBox="1"/>
            <p:nvPr/>
          </p:nvSpPr>
          <p:spPr>
            <a:xfrm>
              <a:off x="1645787" y="4265208"/>
              <a:ext cx="1628396" cy="461665"/>
            </a:xfrm>
            <a:prstGeom prst="rect">
              <a:avLst/>
            </a:prstGeom>
            <a:noFill/>
          </p:spPr>
          <p:txBody>
            <a:bodyPr wrap="square" rtlCol="0">
              <a:spAutoFit/>
            </a:bodyPr>
            <a:lstStyle/>
            <a:p>
              <a:r>
                <a:rPr lang="en-US" sz="800" i="1" dirty="0">
                  <a:solidFill>
                    <a:schemeClr val="accent1"/>
                  </a:solidFill>
                  <a:latin typeface="Helvetica" panose="020B0604020202020204"/>
                  <a:cs typeface="Helvetica" panose="020B0604020202020204"/>
                </a:rPr>
                <a:t>External website; not owned or funded by Chugai. Content not controlled by Chugai.</a:t>
              </a:r>
              <a:endParaRPr lang="en-GB" sz="800" i="1" dirty="0">
                <a:solidFill>
                  <a:schemeClr val="accent1"/>
                </a:solidFill>
                <a:latin typeface="Helvetica" panose="020B0604020202020204"/>
                <a:cs typeface="Helvetica" panose="020B0604020202020204"/>
              </a:endParaRPr>
            </a:p>
          </p:txBody>
        </p:sp>
      </p:grpSp>
      <p:grpSp>
        <p:nvGrpSpPr>
          <p:cNvPr id="74" name="Group 73">
            <a:extLst>
              <a:ext uri="{FF2B5EF4-FFF2-40B4-BE49-F238E27FC236}">
                <a16:creationId xmlns:a16="http://schemas.microsoft.com/office/drawing/2014/main" id="{171C88DB-1A27-EA03-9703-5126A7B44759}"/>
              </a:ext>
            </a:extLst>
          </p:cNvPr>
          <p:cNvGrpSpPr/>
          <p:nvPr/>
        </p:nvGrpSpPr>
        <p:grpSpPr>
          <a:xfrm>
            <a:off x="8092357" y="1153479"/>
            <a:ext cx="3562342" cy="1494001"/>
            <a:chOff x="3769863" y="994252"/>
            <a:chExt cx="3562342" cy="1494001"/>
          </a:xfrm>
        </p:grpSpPr>
        <p:grpSp>
          <p:nvGrpSpPr>
            <p:cNvPr id="59" name="Group 58">
              <a:extLst>
                <a:ext uri="{FF2B5EF4-FFF2-40B4-BE49-F238E27FC236}">
                  <a16:creationId xmlns:a16="http://schemas.microsoft.com/office/drawing/2014/main" id="{5B548DF8-AD1E-674E-9430-511A4E3A146B}"/>
                </a:ext>
              </a:extLst>
            </p:cNvPr>
            <p:cNvGrpSpPr/>
            <p:nvPr/>
          </p:nvGrpSpPr>
          <p:grpSpPr>
            <a:xfrm>
              <a:off x="3769863" y="994252"/>
              <a:ext cx="3562342" cy="1494001"/>
              <a:chOff x="9181801" y="3400608"/>
              <a:chExt cx="3562342" cy="1494001"/>
            </a:xfrm>
          </p:grpSpPr>
          <p:sp>
            <p:nvSpPr>
              <p:cNvPr id="60" name="Rounded Rectangle 7">
                <a:extLst>
                  <a:ext uri="{FF2B5EF4-FFF2-40B4-BE49-F238E27FC236}">
                    <a16:creationId xmlns:a16="http://schemas.microsoft.com/office/drawing/2014/main" id="{447D333D-71AA-8DF6-3013-D31C81D6CEDC}"/>
                  </a:ext>
                </a:extLst>
              </p:cNvPr>
              <p:cNvSpPr/>
              <p:nvPr/>
            </p:nvSpPr>
            <p:spPr>
              <a:xfrm>
                <a:off x="9520644" y="3418722"/>
                <a:ext cx="3223499" cy="1440000"/>
              </a:xfrm>
              <a:prstGeom prst="roundRect">
                <a:avLst>
                  <a:gd name="adj" fmla="val 19254"/>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endParaRPr lang="en-US" dirty="0">
                  <a:latin typeface="Helvetica" panose="020B0604020202020204"/>
                  <a:cs typeface="Helvetica" panose="020B0604020202020204"/>
                </a:endParaRPr>
              </a:p>
            </p:txBody>
          </p:sp>
          <p:pic>
            <p:nvPicPr>
              <p:cNvPr id="61" name="Picture 60" descr="A qr code with black squares&#10;&#10;AI-generated content may be incorrect.">
                <a:extLst>
                  <a:ext uri="{FF2B5EF4-FFF2-40B4-BE49-F238E27FC236}">
                    <a16:creationId xmlns:a16="http://schemas.microsoft.com/office/drawing/2014/main" id="{A39CAF57-C012-CBF3-4B28-F917CEFD0C74}"/>
                  </a:ext>
                </a:extLst>
              </p:cNvPr>
              <p:cNvPicPr>
                <a:picLocks noChangeAspect="1"/>
              </p:cNvPicPr>
              <p:nvPr/>
            </p:nvPicPr>
            <p:blipFill rotWithShape="1">
              <a:blip r:embed="rId10"/>
              <a:srcRect l="3220" t="3099" r="2978" b="3099"/>
              <a:stretch>
                <a:fillRect/>
              </a:stretch>
            </p:blipFill>
            <p:spPr>
              <a:xfrm>
                <a:off x="9700644" y="3575210"/>
                <a:ext cx="1144800" cy="1144800"/>
              </a:xfrm>
              <a:prstGeom prst="rect">
                <a:avLst/>
              </a:prstGeom>
            </p:spPr>
          </p:pic>
          <p:sp>
            <p:nvSpPr>
              <p:cNvPr id="62" name="TextBox 61">
                <a:extLst>
                  <a:ext uri="{FF2B5EF4-FFF2-40B4-BE49-F238E27FC236}">
                    <a16:creationId xmlns:a16="http://schemas.microsoft.com/office/drawing/2014/main" id="{7FFBC0C0-9CE5-39BA-BA0E-ED2BB80C0EC8}"/>
                  </a:ext>
                </a:extLst>
              </p:cNvPr>
              <p:cNvSpPr txBox="1"/>
              <p:nvPr/>
            </p:nvSpPr>
            <p:spPr>
              <a:xfrm>
                <a:off x="10881444" y="3548972"/>
                <a:ext cx="1779795" cy="492443"/>
              </a:xfrm>
              <a:prstGeom prst="rect">
                <a:avLst/>
              </a:prstGeom>
              <a:noFill/>
            </p:spPr>
            <p:txBody>
              <a:bodyPr wrap="square" rtlCol="0">
                <a:spAutoFit/>
              </a:bodyPr>
              <a:lstStyle/>
              <a:p>
                <a:r>
                  <a:rPr lang="en-US" sz="1300" dirty="0">
                    <a:latin typeface="Helvetica" panose="020B0604020202020204"/>
                    <a:cs typeface="Helvetica" panose="020B0604020202020204"/>
                    <a:hlinkClick r:id="rId11"/>
                  </a:rPr>
                  <a:t>MASCC/ESMO Guidelines 2023</a:t>
                </a:r>
                <a:endParaRPr lang="en-GB" sz="1300" dirty="0">
                  <a:latin typeface="Helvetica" panose="020B0604020202020204"/>
                  <a:cs typeface="Helvetica" panose="020B0604020202020204"/>
                </a:endParaRPr>
              </a:p>
            </p:txBody>
          </p:sp>
          <p:sp>
            <p:nvSpPr>
              <p:cNvPr id="63" name="TextBox 62">
                <a:extLst>
                  <a:ext uri="{FF2B5EF4-FFF2-40B4-BE49-F238E27FC236}">
                    <a16:creationId xmlns:a16="http://schemas.microsoft.com/office/drawing/2014/main" id="{5B39B81E-67A1-FC55-285D-B5E688A4F6F3}"/>
                  </a:ext>
                </a:extLst>
              </p:cNvPr>
              <p:cNvSpPr txBox="1"/>
              <p:nvPr/>
            </p:nvSpPr>
            <p:spPr>
              <a:xfrm rot="16200000">
                <a:off x="8604077" y="3978332"/>
                <a:ext cx="1494001" cy="338554"/>
              </a:xfrm>
              <a:prstGeom prst="rect">
                <a:avLst/>
              </a:prstGeom>
              <a:noFill/>
            </p:spPr>
            <p:txBody>
              <a:bodyPr wrap="square" rtlCol="0">
                <a:spAutoFit/>
              </a:bodyPr>
              <a:lstStyle/>
              <a:p>
                <a:pPr algn="ctr"/>
                <a:r>
                  <a:rPr lang="en-GB" sz="1600" b="1" dirty="0">
                    <a:latin typeface="Helvetica" panose="020B0604020202020204"/>
                    <a:cs typeface="Helvetica" panose="020B0604020202020204"/>
                  </a:rPr>
                  <a:t>Principle 3</a:t>
                </a:r>
              </a:p>
            </p:txBody>
          </p:sp>
        </p:grpSp>
        <p:sp>
          <p:nvSpPr>
            <p:cNvPr id="64" name="TextBox 63">
              <a:extLst>
                <a:ext uri="{FF2B5EF4-FFF2-40B4-BE49-F238E27FC236}">
                  <a16:creationId xmlns:a16="http://schemas.microsoft.com/office/drawing/2014/main" id="{CF75F7ED-828E-0419-7A3E-D356278AAC95}"/>
                </a:ext>
              </a:extLst>
            </p:cNvPr>
            <p:cNvSpPr txBox="1"/>
            <p:nvPr/>
          </p:nvSpPr>
          <p:spPr>
            <a:xfrm>
              <a:off x="5469506" y="1885254"/>
              <a:ext cx="1767919" cy="461665"/>
            </a:xfrm>
            <a:prstGeom prst="rect">
              <a:avLst/>
            </a:prstGeom>
            <a:noFill/>
          </p:spPr>
          <p:txBody>
            <a:bodyPr wrap="square" rtlCol="0">
              <a:spAutoFit/>
            </a:bodyPr>
            <a:lstStyle/>
            <a:p>
              <a:r>
                <a:rPr lang="en-US" sz="800" i="1" dirty="0">
                  <a:latin typeface="Helvetica" panose="020B0604020202020204"/>
                  <a:cs typeface="Helvetica" panose="020B0604020202020204"/>
                </a:rPr>
                <a:t>External website; not owned or funded by Chugai. Content not controlled by Chugai.</a:t>
              </a:r>
              <a:endParaRPr lang="en-GB" sz="800" i="1" dirty="0">
                <a:latin typeface="Helvetica" panose="020B0604020202020204"/>
                <a:cs typeface="Helvetica" panose="020B0604020202020204"/>
              </a:endParaRPr>
            </a:p>
          </p:txBody>
        </p:sp>
      </p:grpSp>
      <p:grpSp>
        <p:nvGrpSpPr>
          <p:cNvPr id="7" name="Group 6">
            <a:extLst>
              <a:ext uri="{FF2B5EF4-FFF2-40B4-BE49-F238E27FC236}">
                <a16:creationId xmlns:a16="http://schemas.microsoft.com/office/drawing/2014/main" id="{47E99732-61BA-EC73-DB73-B40429A77858}"/>
              </a:ext>
            </a:extLst>
          </p:cNvPr>
          <p:cNvGrpSpPr/>
          <p:nvPr/>
        </p:nvGrpSpPr>
        <p:grpSpPr>
          <a:xfrm>
            <a:off x="263786" y="1144290"/>
            <a:ext cx="7477061" cy="1495486"/>
            <a:chOff x="308557" y="1034356"/>
            <a:chExt cx="7477061" cy="1495486"/>
          </a:xfrm>
        </p:grpSpPr>
        <p:grpSp>
          <p:nvGrpSpPr>
            <p:cNvPr id="73" name="Group 72">
              <a:extLst>
                <a:ext uri="{FF2B5EF4-FFF2-40B4-BE49-F238E27FC236}">
                  <a16:creationId xmlns:a16="http://schemas.microsoft.com/office/drawing/2014/main" id="{9531D644-813C-BE33-A2D5-CD2AD75A14F9}"/>
                </a:ext>
              </a:extLst>
            </p:cNvPr>
            <p:cNvGrpSpPr/>
            <p:nvPr/>
          </p:nvGrpSpPr>
          <p:grpSpPr>
            <a:xfrm>
              <a:off x="308557" y="1034356"/>
              <a:ext cx="7477061" cy="1495486"/>
              <a:chOff x="3280815" y="482350"/>
              <a:chExt cx="7477061" cy="1495486"/>
            </a:xfrm>
          </p:grpSpPr>
          <p:grpSp>
            <p:nvGrpSpPr>
              <p:cNvPr id="65" name="Group 64">
                <a:extLst>
                  <a:ext uri="{FF2B5EF4-FFF2-40B4-BE49-F238E27FC236}">
                    <a16:creationId xmlns:a16="http://schemas.microsoft.com/office/drawing/2014/main" id="{D9B8B212-5630-7E6C-F72B-4D1EF20B84EA}"/>
                  </a:ext>
                </a:extLst>
              </p:cNvPr>
              <p:cNvGrpSpPr/>
              <p:nvPr/>
            </p:nvGrpSpPr>
            <p:grpSpPr>
              <a:xfrm>
                <a:off x="3280815" y="482350"/>
                <a:ext cx="7477061" cy="1495486"/>
                <a:chOff x="8204954" y="3426001"/>
                <a:chExt cx="7477061" cy="1495486"/>
              </a:xfrm>
            </p:grpSpPr>
            <p:sp>
              <p:nvSpPr>
                <p:cNvPr id="66" name="Rounded Rectangle 7">
                  <a:extLst>
                    <a:ext uri="{FF2B5EF4-FFF2-40B4-BE49-F238E27FC236}">
                      <a16:creationId xmlns:a16="http://schemas.microsoft.com/office/drawing/2014/main" id="{AD956E5E-B592-32F3-0464-7CB585D93F39}"/>
                    </a:ext>
                  </a:extLst>
                </p:cNvPr>
                <p:cNvSpPr/>
                <p:nvPr/>
              </p:nvSpPr>
              <p:spPr>
                <a:xfrm>
                  <a:off x="8534400" y="3436952"/>
                  <a:ext cx="7147615" cy="1440000"/>
                </a:xfrm>
                <a:prstGeom prst="roundRect">
                  <a:avLst>
                    <a:gd name="adj" fmla="val 19254"/>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Helvetica" panose="020B0604020202020204"/>
                    <a:cs typeface="Helvetica" panose="020B0604020202020204"/>
                  </a:endParaRPr>
                </a:p>
              </p:txBody>
            </p:sp>
            <p:pic>
              <p:nvPicPr>
                <p:cNvPr id="67" name="Picture 66" descr="A qr code on a white background&#10;&#10;AI-generated content may be incorrect.">
                  <a:extLst>
                    <a:ext uri="{FF2B5EF4-FFF2-40B4-BE49-F238E27FC236}">
                      <a16:creationId xmlns:a16="http://schemas.microsoft.com/office/drawing/2014/main" id="{DBB8A449-2884-E0BD-E024-F81E1842E9C8}"/>
                    </a:ext>
                  </a:extLst>
                </p:cNvPr>
                <p:cNvPicPr>
                  <a:picLocks noChangeAspect="1"/>
                </p:cNvPicPr>
                <p:nvPr/>
              </p:nvPicPr>
              <p:blipFill rotWithShape="1">
                <a:blip r:embed="rId12"/>
                <a:srcRect l="1623" t="1980" r="1980" b="1623"/>
                <a:stretch>
                  <a:fillRect/>
                </a:stretch>
              </p:blipFill>
              <p:spPr>
                <a:xfrm>
                  <a:off x="8711568" y="3579714"/>
                  <a:ext cx="1144800" cy="1144800"/>
                </a:xfrm>
                <a:prstGeom prst="rect">
                  <a:avLst/>
                </a:prstGeom>
              </p:spPr>
            </p:pic>
            <p:pic>
              <p:nvPicPr>
                <p:cNvPr id="68" name="Picture 67" descr="A qr code on a white background&#10;&#10;AI-generated content may be incorrect.">
                  <a:extLst>
                    <a:ext uri="{FF2B5EF4-FFF2-40B4-BE49-F238E27FC236}">
                      <a16:creationId xmlns:a16="http://schemas.microsoft.com/office/drawing/2014/main" id="{4FB90041-B490-80AE-F369-A760BDF72464}"/>
                    </a:ext>
                  </a:extLst>
                </p:cNvPr>
                <p:cNvPicPr>
                  <a:picLocks noChangeAspect="1"/>
                </p:cNvPicPr>
                <p:nvPr/>
              </p:nvPicPr>
              <p:blipFill>
                <a:blip r:embed="rId13"/>
                <a:srcRect l="2438" t="2788" r="3122" b="2771"/>
                <a:stretch>
                  <a:fillRect/>
                </a:stretch>
              </p:blipFill>
              <p:spPr>
                <a:xfrm>
                  <a:off x="12671568" y="3581311"/>
                  <a:ext cx="1144800" cy="1144801"/>
                </a:xfrm>
                <a:prstGeom prst="rect">
                  <a:avLst/>
                </a:prstGeom>
              </p:spPr>
            </p:pic>
            <p:sp>
              <p:nvSpPr>
                <p:cNvPr id="69" name="TextBox 68">
                  <a:extLst>
                    <a:ext uri="{FF2B5EF4-FFF2-40B4-BE49-F238E27FC236}">
                      <a16:creationId xmlns:a16="http://schemas.microsoft.com/office/drawing/2014/main" id="{5782CFE0-8283-502E-375B-4250C7D26D4B}"/>
                    </a:ext>
                  </a:extLst>
                </p:cNvPr>
                <p:cNvSpPr txBox="1"/>
                <p:nvPr/>
              </p:nvSpPr>
              <p:spPr>
                <a:xfrm>
                  <a:off x="9885505" y="3556253"/>
                  <a:ext cx="1303644" cy="492443"/>
                </a:xfrm>
                <a:prstGeom prst="rect">
                  <a:avLst/>
                </a:prstGeom>
                <a:noFill/>
              </p:spPr>
              <p:txBody>
                <a:bodyPr wrap="square" rtlCol="0">
                  <a:spAutoFit/>
                </a:bodyPr>
                <a:lstStyle/>
                <a:p>
                  <a:r>
                    <a:rPr lang="en-US" sz="1300" dirty="0">
                      <a:solidFill>
                        <a:schemeClr val="tx2"/>
                      </a:solidFill>
                      <a:latin typeface="Helvetica" panose="020B0604020202020204"/>
                      <a:cs typeface="Helvetica" panose="020B0604020202020204"/>
                      <a:hlinkClick r:id="rId14">
                        <a:extLst>
                          <a:ext uri="{A12FA001-AC4F-418D-AE19-62706E023703}">
                            <ahyp:hlinkClr xmlns:ahyp="http://schemas.microsoft.com/office/drawing/2018/hyperlinkcolor" val="tx"/>
                          </a:ext>
                        </a:extLst>
                      </a:hlinkClick>
                    </a:rPr>
                    <a:t>CINV Risk Assessment</a:t>
                  </a:r>
                  <a:endParaRPr lang="en-GB" sz="1300" dirty="0">
                    <a:solidFill>
                      <a:schemeClr val="tx2"/>
                    </a:solidFill>
                    <a:latin typeface="Helvetica" panose="020B0604020202020204"/>
                    <a:cs typeface="Helvetica" panose="020B0604020202020204"/>
                  </a:endParaRPr>
                </a:p>
              </p:txBody>
            </p:sp>
            <p:sp>
              <p:nvSpPr>
                <p:cNvPr id="70" name="TextBox 69">
                  <a:extLst>
                    <a:ext uri="{FF2B5EF4-FFF2-40B4-BE49-F238E27FC236}">
                      <a16:creationId xmlns:a16="http://schemas.microsoft.com/office/drawing/2014/main" id="{EF8A6840-E81C-4B7D-F2F2-E9B3DF39C814}"/>
                    </a:ext>
                  </a:extLst>
                </p:cNvPr>
                <p:cNvSpPr txBox="1"/>
                <p:nvPr/>
              </p:nvSpPr>
              <p:spPr>
                <a:xfrm>
                  <a:off x="13845168" y="3556253"/>
                  <a:ext cx="1435100" cy="492443"/>
                </a:xfrm>
                <a:prstGeom prst="rect">
                  <a:avLst/>
                </a:prstGeom>
                <a:noFill/>
              </p:spPr>
              <p:txBody>
                <a:bodyPr wrap="square" rtlCol="0">
                  <a:spAutoFit/>
                </a:bodyPr>
                <a:lstStyle>
                  <a:defPPr>
                    <a:defRPr lang="en-US"/>
                  </a:defPPr>
                  <a:lvl1pPr>
                    <a:defRPr sz="1300">
                      <a:solidFill>
                        <a:schemeClr val="tx2"/>
                      </a:solidFill>
                      <a:latin typeface="Helvetica" panose="020B0604020202020204"/>
                      <a:cs typeface="Helvetica" panose="020B0604020202020204"/>
                    </a:defRPr>
                  </a:lvl1pPr>
                </a:lstStyle>
                <a:p>
                  <a:r>
                    <a:rPr lang="en-US" dirty="0">
                      <a:hlinkClick r:id="rId15">
                        <a:extLst>
                          <a:ext uri="{A12FA001-AC4F-418D-AE19-62706E023703}">
                            <ahyp:hlinkClr xmlns:ahyp="http://schemas.microsoft.com/office/drawing/2018/hyperlinkcolor" val="tx"/>
                          </a:ext>
                        </a:extLst>
                      </a:hlinkClick>
                    </a:rPr>
                    <a:t>MASCC Anti-Emesis Tool</a:t>
                  </a:r>
                  <a:endParaRPr lang="en-GB" dirty="0"/>
                </a:p>
              </p:txBody>
            </p:sp>
            <p:sp>
              <p:nvSpPr>
                <p:cNvPr id="71" name="TextBox 70">
                  <a:extLst>
                    <a:ext uri="{FF2B5EF4-FFF2-40B4-BE49-F238E27FC236}">
                      <a16:creationId xmlns:a16="http://schemas.microsoft.com/office/drawing/2014/main" id="{6CB99B11-049B-9BB0-B99B-D2D32A00A530}"/>
                    </a:ext>
                  </a:extLst>
                </p:cNvPr>
                <p:cNvSpPr txBox="1"/>
                <p:nvPr/>
              </p:nvSpPr>
              <p:spPr>
                <a:xfrm rot="16200000">
                  <a:off x="7626488" y="4004467"/>
                  <a:ext cx="1495486" cy="338554"/>
                </a:xfrm>
                <a:prstGeom prst="rect">
                  <a:avLst/>
                </a:prstGeom>
                <a:noFill/>
              </p:spPr>
              <p:txBody>
                <a:bodyPr wrap="square" rtlCol="0">
                  <a:spAutoFit/>
                </a:bodyPr>
                <a:lstStyle/>
                <a:p>
                  <a:pPr algn="ctr"/>
                  <a:r>
                    <a:rPr lang="en-GB" sz="1600" b="1" dirty="0">
                      <a:latin typeface="Helvetica" panose="020B0604020202020204"/>
                      <a:cs typeface="Helvetica" panose="020B0604020202020204"/>
                    </a:rPr>
                    <a:t>Principle 2</a:t>
                  </a:r>
                </a:p>
              </p:txBody>
            </p:sp>
          </p:grpSp>
          <p:sp>
            <p:nvSpPr>
              <p:cNvPr id="72" name="TextBox 71">
                <a:extLst>
                  <a:ext uri="{FF2B5EF4-FFF2-40B4-BE49-F238E27FC236}">
                    <a16:creationId xmlns:a16="http://schemas.microsoft.com/office/drawing/2014/main" id="{2F9174A0-5878-17D4-9CBE-2CF37C73BA39}"/>
                  </a:ext>
                </a:extLst>
              </p:cNvPr>
              <p:cNvSpPr txBox="1"/>
              <p:nvPr/>
            </p:nvSpPr>
            <p:spPr>
              <a:xfrm>
                <a:off x="8921029" y="1354060"/>
                <a:ext cx="1778000" cy="461665"/>
              </a:xfrm>
              <a:prstGeom prst="rect">
                <a:avLst/>
              </a:prstGeom>
              <a:noFill/>
            </p:spPr>
            <p:txBody>
              <a:bodyPr wrap="square" rtlCol="0">
                <a:spAutoFit/>
              </a:bodyPr>
              <a:lstStyle/>
              <a:p>
                <a:r>
                  <a:rPr lang="en-US" sz="800" i="1" dirty="0">
                    <a:latin typeface="Helvetica" panose="020B0604020202020204"/>
                    <a:cs typeface="Helvetica" panose="020B0604020202020204"/>
                  </a:rPr>
                  <a:t>External website; not owned or funded by Chugai. Content not controlled by Chugai.</a:t>
                </a:r>
              </a:p>
            </p:txBody>
          </p:sp>
        </p:grpSp>
        <p:sp>
          <p:nvSpPr>
            <p:cNvPr id="6" name="TextBox 5">
              <a:extLst>
                <a:ext uri="{FF2B5EF4-FFF2-40B4-BE49-F238E27FC236}">
                  <a16:creationId xmlns:a16="http://schemas.microsoft.com/office/drawing/2014/main" id="{5A5EDA0E-582B-D450-B089-CFDD4CFE2BFB}"/>
                </a:ext>
              </a:extLst>
            </p:cNvPr>
            <p:cNvSpPr txBox="1"/>
            <p:nvPr/>
          </p:nvSpPr>
          <p:spPr>
            <a:xfrm>
              <a:off x="1964745" y="1906066"/>
              <a:ext cx="1778000" cy="461665"/>
            </a:xfrm>
            <a:prstGeom prst="rect">
              <a:avLst/>
            </a:prstGeom>
            <a:noFill/>
          </p:spPr>
          <p:txBody>
            <a:bodyPr wrap="square" rtlCol="0">
              <a:spAutoFit/>
            </a:bodyPr>
            <a:lstStyle/>
            <a:p>
              <a:r>
                <a:rPr lang="en-US" sz="800" i="1" dirty="0">
                  <a:latin typeface="Helvetica" panose="020B0604020202020204"/>
                  <a:cs typeface="Helvetica" panose="020B0604020202020204"/>
                </a:rPr>
                <a:t>External website; not owned or funded by Chugai. Content not controlled by Chugai.</a:t>
              </a:r>
            </a:p>
          </p:txBody>
        </p:sp>
      </p:grpSp>
      <p:grpSp>
        <p:nvGrpSpPr>
          <p:cNvPr id="16" name="Group 15">
            <a:extLst>
              <a:ext uri="{FF2B5EF4-FFF2-40B4-BE49-F238E27FC236}">
                <a16:creationId xmlns:a16="http://schemas.microsoft.com/office/drawing/2014/main" id="{73114984-858F-2DB9-3F69-54335254D388}"/>
              </a:ext>
            </a:extLst>
          </p:cNvPr>
          <p:cNvGrpSpPr/>
          <p:nvPr/>
        </p:nvGrpSpPr>
        <p:grpSpPr>
          <a:xfrm>
            <a:off x="8532000" y="2840928"/>
            <a:ext cx="1260000" cy="1260000"/>
            <a:chOff x="10147700" y="3359785"/>
            <a:chExt cx="1260000" cy="1260000"/>
          </a:xfrm>
        </p:grpSpPr>
        <p:sp>
          <p:nvSpPr>
            <p:cNvPr id="15" name="Rectangle 14">
              <a:extLst>
                <a:ext uri="{FF2B5EF4-FFF2-40B4-BE49-F238E27FC236}">
                  <a16:creationId xmlns:a16="http://schemas.microsoft.com/office/drawing/2014/main" id="{B6C0237A-2A7F-D2B7-9E72-E50A26B3EABB}"/>
                </a:ext>
              </a:extLst>
            </p:cNvPr>
            <p:cNvSpPr>
              <a:spLocks noChangeAspect="1"/>
            </p:cNvSpPr>
            <p:nvPr/>
          </p:nvSpPr>
          <p:spPr>
            <a:xfrm>
              <a:off x="10205300" y="3416643"/>
              <a:ext cx="1144800" cy="1144800"/>
            </a:xfrm>
            <a:prstGeom prst="rect">
              <a:avLst/>
            </a:prstGeom>
            <a:solidFill>
              <a:srgbClr val="FEFE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descr="A black background with a black square&#10;&#10;AI-generated content may be incorrect.">
              <a:extLst>
                <a:ext uri="{FF2B5EF4-FFF2-40B4-BE49-F238E27FC236}">
                  <a16:creationId xmlns:a16="http://schemas.microsoft.com/office/drawing/2014/main" id="{BC2429E9-07B3-4B04-B92C-3B47BA9C0B32}"/>
                </a:ext>
              </a:extLst>
            </p:cNvPr>
            <p:cNvPicPr>
              <a:picLocks noChangeAspect="1"/>
            </p:cNvPicPr>
            <p:nvPr/>
          </p:nvPicPr>
          <p:blipFill>
            <a:blip r:embed="rId16"/>
            <a:stretch>
              <a:fillRect/>
            </a:stretch>
          </p:blipFill>
          <p:spPr>
            <a:xfrm>
              <a:off x="10147700" y="3359785"/>
              <a:ext cx="1260000" cy="1260000"/>
            </a:xfrm>
            <a:prstGeom prst="rect">
              <a:avLst/>
            </a:prstGeom>
          </p:spPr>
        </p:pic>
      </p:grpSp>
    </p:spTree>
    <p:extLst>
      <p:ext uri="{BB962C8B-B14F-4D97-AF65-F5344CB8AC3E}">
        <p14:creationId xmlns:p14="http://schemas.microsoft.com/office/powerpoint/2010/main" val="29710730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D9DBB-F18D-67C7-8C58-26D4A5AF8CDC}"/>
              </a:ext>
            </a:extLst>
          </p:cNvPr>
          <p:cNvSpPr>
            <a:spLocks noGrp="1"/>
          </p:cNvSpPr>
          <p:nvPr>
            <p:ph type="title"/>
          </p:nvPr>
        </p:nvSpPr>
        <p:spPr/>
        <p:txBody>
          <a:bodyPr/>
          <a:lstStyle/>
          <a:p>
            <a:r>
              <a:rPr lang="en-US" dirty="0"/>
              <a:t>Further Information</a:t>
            </a:r>
          </a:p>
        </p:txBody>
      </p:sp>
      <p:sp>
        <p:nvSpPr>
          <p:cNvPr id="3" name="Content Placeholder 2">
            <a:extLst>
              <a:ext uri="{FF2B5EF4-FFF2-40B4-BE49-F238E27FC236}">
                <a16:creationId xmlns:a16="http://schemas.microsoft.com/office/drawing/2014/main" id="{17186DF3-A123-C1A4-DE93-715C620BFDE1}"/>
              </a:ext>
            </a:extLst>
          </p:cNvPr>
          <p:cNvSpPr>
            <a:spLocks noGrp="1"/>
          </p:cNvSpPr>
          <p:nvPr>
            <p:ph idx="1"/>
          </p:nvPr>
        </p:nvSpPr>
        <p:spPr>
          <a:xfrm>
            <a:off x="6440902" y="2044113"/>
            <a:ext cx="4680985" cy="4075303"/>
          </a:xfrm>
        </p:spPr>
        <p:txBody>
          <a:bodyPr/>
          <a:lstStyle/>
          <a:p>
            <a:r>
              <a:rPr lang="en-US" dirty="0"/>
              <a:t>Please scan or click the QR code to access the Principles and Care Summary Document</a:t>
            </a:r>
            <a:endParaRPr lang="en-US" i="1" dirty="0"/>
          </a:p>
        </p:txBody>
      </p:sp>
      <p:pic>
        <p:nvPicPr>
          <p:cNvPr id="5" name="Picture 4" descr="A qr code with blue squares&#10;&#10;AI-generated content may be incorrect.">
            <a:hlinkClick r:id="rId3"/>
            <a:extLst>
              <a:ext uri="{FF2B5EF4-FFF2-40B4-BE49-F238E27FC236}">
                <a16:creationId xmlns:a16="http://schemas.microsoft.com/office/drawing/2014/main" id="{94C000AC-9F88-0A8E-31E8-D676F264914C}"/>
              </a:ext>
            </a:extLst>
          </p:cNvPr>
          <p:cNvPicPr>
            <a:picLocks noChangeAspect="1"/>
          </p:cNvPicPr>
          <p:nvPr/>
        </p:nvPicPr>
        <p:blipFill>
          <a:blip r:embed="rId4"/>
          <a:stretch>
            <a:fillRect/>
          </a:stretch>
        </p:blipFill>
        <p:spPr>
          <a:xfrm>
            <a:off x="2264664" y="3120121"/>
            <a:ext cx="1923288" cy="1923288"/>
          </a:xfrm>
          <a:prstGeom prst="rect">
            <a:avLst/>
          </a:prstGeom>
        </p:spPr>
      </p:pic>
    </p:spTree>
    <p:extLst>
      <p:ext uri="{BB962C8B-B14F-4D97-AF65-F5344CB8AC3E}">
        <p14:creationId xmlns:p14="http://schemas.microsoft.com/office/powerpoint/2010/main" val="2950451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C60F4-436A-278E-3474-B38C4BE245CB}"/>
              </a:ext>
            </a:extLst>
          </p:cNvPr>
          <p:cNvSpPr>
            <a:spLocks noGrp="1"/>
          </p:cNvSpPr>
          <p:nvPr>
            <p:ph type="title"/>
          </p:nvPr>
        </p:nvSpPr>
        <p:spPr/>
        <p:txBody>
          <a:bodyPr/>
          <a:lstStyle/>
          <a:p>
            <a:r>
              <a:rPr lang="en-US" dirty="0"/>
              <a:t>Any questions?</a:t>
            </a:r>
          </a:p>
        </p:txBody>
      </p:sp>
    </p:spTree>
    <p:extLst>
      <p:ext uri="{BB962C8B-B14F-4D97-AF65-F5344CB8AC3E}">
        <p14:creationId xmlns:p14="http://schemas.microsoft.com/office/powerpoint/2010/main" val="140393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09788D-C3E6-88EB-775D-76B626D39C8E}"/>
              </a:ext>
            </a:extLst>
          </p:cNvPr>
          <p:cNvSpPr>
            <a:spLocks noGrp="1"/>
          </p:cNvSpPr>
          <p:nvPr>
            <p:ph type="sldNum" sz="quarter" idx="11"/>
          </p:nvPr>
        </p:nvSpPr>
        <p:spPr/>
        <p:txBody>
          <a:bodyPr/>
          <a:lstStyle/>
          <a:p>
            <a:fld id="{5D54BA0C-01AB-6845-BFA5-9A985E4AABD7}" type="slidenum">
              <a:rPr lang="en-US" smtClean="0"/>
              <a:pPr/>
              <a:t>3</a:t>
            </a:fld>
            <a:endParaRPr lang="en-US" dirty="0"/>
          </a:p>
        </p:txBody>
      </p:sp>
      <p:sp>
        <p:nvSpPr>
          <p:cNvPr id="3" name="Text Placeholder 2">
            <a:extLst>
              <a:ext uri="{FF2B5EF4-FFF2-40B4-BE49-F238E27FC236}">
                <a16:creationId xmlns:a16="http://schemas.microsoft.com/office/drawing/2014/main" id="{1C618D6C-CF43-3110-2E3B-8644670566A1}"/>
              </a:ext>
            </a:extLst>
          </p:cNvPr>
          <p:cNvSpPr>
            <a:spLocks noGrp="1"/>
          </p:cNvSpPr>
          <p:nvPr>
            <p:ph type="body" sz="quarter" idx="12"/>
          </p:nvPr>
        </p:nvSpPr>
        <p:spPr/>
        <p:txBody>
          <a:bodyPr/>
          <a:lstStyle/>
          <a:p>
            <a:r>
              <a:rPr lang="en-US" dirty="0"/>
              <a:t>01</a:t>
            </a:r>
          </a:p>
        </p:txBody>
      </p:sp>
      <p:sp>
        <p:nvSpPr>
          <p:cNvPr id="4" name="Text Placeholder 3">
            <a:extLst>
              <a:ext uri="{FF2B5EF4-FFF2-40B4-BE49-F238E27FC236}">
                <a16:creationId xmlns:a16="http://schemas.microsoft.com/office/drawing/2014/main" id="{99A78B44-0EC5-A1C1-73D5-B0C48B2367EA}"/>
              </a:ext>
            </a:extLst>
          </p:cNvPr>
          <p:cNvSpPr>
            <a:spLocks noGrp="1"/>
          </p:cNvSpPr>
          <p:nvPr>
            <p:ph type="body" sz="quarter" idx="13"/>
          </p:nvPr>
        </p:nvSpPr>
        <p:spPr/>
        <p:txBody>
          <a:bodyPr/>
          <a:lstStyle/>
          <a:p>
            <a:r>
              <a:rPr lang="en-US" dirty="0"/>
              <a:t>Development of the Principles of Care</a:t>
            </a:r>
          </a:p>
        </p:txBody>
      </p:sp>
      <p:sp>
        <p:nvSpPr>
          <p:cNvPr id="5" name="Text Placeholder 4">
            <a:extLst>
              <a:ext uri="{FF2B5EF4-FFF2-40B4-BE49-F238E27FC236}">
                <a16:creationId xmlns:a16="http://schemas.microsoft.com/office/drawing/2014/main" id="{336BE242-D5D5-619D-1863-2FBC3F582671}"/>
              </a:ext>
            </a:extLst>
          </p:cNvPr>
          <p:cNvSpPr>
            <a:spLocks noGrp="1"/>
          </p:cNvSpPr>
          <p:nvPr>
            <p:ph type="body" sz="quarter" idx="15"/>
          </p:nvPr>
        </p:nvSpPr>
        <p:spPr/>
        <p:txBody>
          <a:bodyPr/>
          <a:lstStyle/>
          <a:p>
            <a:r>
              <a:rPr lang="en-US" dirty="0"/>
              <a:t>02</a:t>
            </a:r>
          </a:p>
        </p:txBody>
      </p:sp>
      <p:sp>
        <p:nvSpPr>
          <p:cNvPr id="6" name="Text Placeholder 5">
            <a:extLst>
              <a:ext uri="{FF2B5EF4-FFF2-40B4-BE49-F238E27FC236}">
                <a16:creationId xmlns:a16="http://schemas.microsoft.com/office/drawing/2014/main" id="{F6C7980B-5AE5-CB01-BA4A-A7B3BBD7D1A3}"/>
              </a:ext>
            </a:extLst>
          </p:cNvPr>
          <p:cNvSpPr>
            <a:spLocks noGrp="1"/>
          </p:cNvSpPr>
          <p:nvPr>
            <p:ph type="body" sz="quarter" idx="16"/>
          </p:nvPr>
        </p:nvSpPr>
        <p:spPr/>
        <p:txBody>
          <a:bodyPr/>
          <a:lstStyle/>
          <a:p>
            <a:r>
              <a:rPr lang="en-US" dirty="0"/>
              <a:t>Implementing the Principles of Care</a:t>
            </a:r>
          </a:p>
        </p:txBody>
      </p:sp>
      <p:sp>
        <p:nvSpPr>
          <p:cNvPr id="7" name="Text Placeholder 6">
            <a:extLst>
              <a:ext uri="{FF2B5EF4-FFF2-40B4-BE49-F238E27FC236}">
                <a16:creationId xmlns:a16="http://schemas.microsoft.com/office/drawing/2014/main" id="{EEB82169-38C6-8A82-FED0-B9EE53FF16EA}"/>
              </a:ext>
            </a:extLst>
          </p:cNvPr>
          <p:cNvSpPr>
            <a:spLocks noGrp="1"/>
          </p:cNvSpPr>
          <p:nvPr>
            <p:ph type="body" sz="quarter" idx="19"/>
          </p:nvPr>
        </p:nvSpPr>
        <p:spPr/>
        <p:txBody>
          <a:bodyPr/>
          <a:lstStyle/>
          <a:p>
            <a:r>
              <a:rPr lang="en-US" dirty="0"/>
              <a:t>Case Studies</a:t>
            </a:r>
          </a:p>
        </p:txBody>
      </p:sp>
      <p:sp>
        <p:nvSpPr>
          <p:cNvPr id="8" name="Text Placeholder 7">
            <a:extLst>
              <a:ext uri="{FF2B5EF4-FFF2-40B4-BE49-F238E27FC236}">
                <a16:creationId xmlns:a16="http://schemas.microsoft.com/office/drawing/2014/main" id="{2991FBAD-E278-F2A2-CC6D-55F7B470663C}"/>
              </a:ext>
            </a:extLst>
          </p:cNvPr>
          <p:cNvSpPr>
            <a:spLocks noGrp="1"/>
          </p:cNvSpPr>
          <p:nvPr>
            <p:ph type="body" sz="quarter" idx="21"/>
          </p:nvPr>
        </p:nvSpPr>
        <p:spPr/>
        <p:txBody>
          <a:bodyPr/>
          <a:lstStyle/>
          <a:p>
            <a:r>
              <a:rPr lang="en-US" dirty="0"/>
              <a:t>03</a:t>
            </a:r>
          </a:p>
        </p:txBody>
      </p:sp>
      <p:sp>
        <p:nvSpPr>
          <p:cNvPr id="9" name="Text Placeholder 8">
            <a:extLst>
              <a:ext uri="{FF2B5EF4-FFF2-40B4-BE49-F238E27FC236}">
                <a16:creationId xmlns:a16="http://schemas.microsoft.com/office/drawing/2014/main" id="{863064B2-22BE-A008-EEE9-C999201AC6C6}"/>
              </a:ext>
            </a:extLst>
          </p:cNvPr>
          <p:cNvSpPr>
            <a:spLocks noGrp="1"/>
          </p:cNvSpPr>
          <p:nvPr>
            <p:ph type="body" sz="quarter" idx="23"/>
          </p:nvPr>
        </p:nvSpPr>
        <p:spPr>
          <a:xfrm>
            <a:off x="3716495" y="1240433"/>
            <a:ext cx="1960406" cy="1055106"/>
          </a:xfrm>
        </p:spPr>
        <p:txBody>
          <a:bodyPr>
            <a:normAutofit/>
          </a:bodyPr>
          <a:lstStyle/>
          <a:p>
            <a:r>
              <a:rPr lang="en-US" dirty="0">
                <a:solidFill>
                  <a:schemeClr val="tx2"/>
                </a:solidFill>
                <a:hlinkClick r:id="rId2" action="ppaction://hlinksldjump">
                  <a:extLst>
                    <a:ext uri="{A12FA001-AC4F-418D-AE19-62706E023703}">
                      <ahyp:hlinkClr xmlns:ahyp="http://schemas.microsoft.com/office/drawing/2018/hyperlinkcolor" val="tx"/>
                    </a:ext>
                  </a:extLst>
                </a:hlinkClick>
              </a:rPr>
              <a:t>Background</a:t>
            </a:r>
            <a:endParaRPr lang="en-US" dirty="0">
              <a:solidFill>
                <a:schemeClr val="tx2"/>
              </a:solidFill>
            </a:endParaRPr>
          </a:p>
          <a:p>
            <a:r>
              <a:rPr lang="en-US" dirty="0">
                <a:hlinkClick r:id="rId3" action="ppaction://hlinksldjump"/>
              </a:rPr>
              <a:t>Objective</a:t>
            </a:r>
            <a:endParaRPr lang="en-US" dirty="0"/>
          </a:p>
          <a:p>
            <a:r>
              <a:rPr lang="en-US" dirty="0">
                <a:hlinkClick r:id="rId4" action="ppaction://hlinksldjump"/>
              </a:rPr>
              <a:t>Methods Overview</a:t>
            </a:r>
            <a:r>
              <a:rPr lang="en-US" dirty="0"/>
              <a:t> </a:t>
            </a:r>
          </a:p>
        </p:txBody>
      </p:sp>
      <p:sp>
        <p:nvSpPr>
          <p:cNvPr id="10" name="Text Placeholder 9">
            <a:extLst>
              <a:ext uri="{FF2B5EF4-FFF2-40B4-BE49-F238E27FC236}">
                <a16:creationId xmlns:a16="http://schemas.microsoft.com/office/drawing/2014/main" id="{3BA28A9B-728E-3B15-A156-937F77A4118A}"/>
              </a:ext>
            </a:extLst>
          </p:cNvPr>
          <p:cNvSpPr>
            <a:spLocks noGrp="1"/>
          </p:cNvSpPr>
          <p:nvPr>
            <p:ph type="body" sz="quarter" idx="24"/>
          </p:nvPr>
        </p:nvSpPr>
        <p:spPr/>
        <p:txBody>
          <a:bodyPr>
            <a:normAutofit/>
          </a:bodyPr>
          <a:lstStyle/>
          <a:p>
            <a:r>
              <a:rPr lang="en-US" dirty="0">
                <a:solidFill>
                  <a:schemeClr val="tx1"/>
                </a:solidFill>
                <a:hlinkClick r:id="rId5" action="ppaction://hlinksldjump">
                  <a:extLst>
                    <a:ext uri="{A12FA001-AC4F-418D-AE19-62706E023703}">
                      <ahyp:hlinkClr xmlns:ahyp="http://schemas.microsoft.com/office/drawing/2018/hyperlinkcolor" val="tx"/>
                    </a:ext>
                  </a:extLst>
                </a:hlinkClick>
              </a:rPr>
              <a:t>Principle 1</a:t>
            </a:r>
            <a:endParaRPr lang="en-US" dirty="0">
              <a:solidFill>
                <a:schemeClr val="tx1"/>
              </a:solidFill>
            </a:endParaRPr>
          </a:p>
          <a:p>
            <a:r>
              <a:rPr lang="en-US" dirty="0">
                <a:solidFill>
                  <a:schemeClr val="tx1"/>
                </a:solidFill>
                <a:hlinkClick r:id="rId6" action="ppaction://hlinksldjump">
                  <a:extLst>
                    <a:ext uri="{A12FA001-AC4F-418D-AE19-62706E023703}">
                      <ahyp:hlinkClr xmlns:ahyp="http://schemas.microsoft.com/office/drawing/2018/hyperlinkcolor" val="tx"/>
                    </a:ext>
                  </a:extLst>
                </a:hlinkClick>
              </a:rPr>
              <a:t>Principle 2</a:t>
            </a:r>
            <a:endParaRPr lang="en-US" dirty="0">
              <a:solidFill>
                <a:schemeClr val="tx1"/>
              </a:solidFill>
            </a:endParaRPr>
          </a:p>
          <a:p>
            <a:r>
              <a:rPr lang="en-US" dirty="0">
                <a:solidFill>
                  <a:schemeClr val="tx1"/>
                </a:solidFill>
                <a:hlinkClick r:id="rId7" action="ppaction://hlinksldjump">
                  <a:extLst>
                    <a:ext uri="{A12FA001-AC4F-418D-AE19-62706E023703}">
                      <ahyp:hlinkClr xmlns:ahyp="http://schemas.microsoft.com/office/drawing/2018/hyperlinkcolor" val="tx"/>
                    </a:ext>
                  </a:extLst>
                </a:hlinkClick>
              </a:rPr>
              <a:t>Principle 3</a:t>
            </a:r>
            <a:endParaRPr lang="en-US" dirty="0">
              <a:solidFill>
                <a:schemeClr val="tx1"/>
              </a:solidFill>
            </a:endParaRPr>
          </a:p>
          <a:p>
            <a:r>
              <a:rPr lang="en-US" dirty="0">
                <a:solidFill>
                  <a:schemeClr val="tx1"/>
                </a:solidFill>
                <a:hlinkClick r:id="rId8" action="ppaction://hlinksldjump">
                  <a:extLst>
                    <a:ext uri="{A12FA001-AC4F-418D-AE19-62706E023703}">
                      <ahyp:hlinkClr xmlns:ahyp="http://schemas.microsoft.com/office/drawing/2018/hyperlinkcolor" val="tx"/>
                    </a:ext>
                  </a:extLst>
                </a:hlinkClick>
              </a:rPr>
              <a:t>Principle 4</a:t>
            </a:r>
            <a:endParaRPr lang="en-US" dirty="0">
              <a:solidFill>
                <a:schemeClr val="tx1"/>
              </a:solidFill>
            </a:endParaRPr>
          </a:p>
          <a:p>
            <a:endParaRPr lang="en-US" dirty="0">
              <a:solidFill>
                <a:schemeClr val="tx1"/>
              </a:solidFill>
            </a:endParaRPr>
          </a:p>
        </p:txBody>
      </p:sp>
      <p:sp>
        <p:nvSpPr>
          <p:cNvPr id="11" name="Text Placeholder 10">
            <a:extLst>
              <a:ext uri="{FF2B5EF4-FFF2-40B4-BE49-F238E27FC236}">
                <a16:creationId xmlns:a16="http://schemas.microsoft.com/office/drawing/2014/main" id="{0E12AE34-910B-36C7-8471-8ECFBF7B65F7}"/>
              </a:ext>
            </a:extLst>
          </p:cNvPr>
          <p:cNvSpPr>
            <a:spLocks noGrp="1"/>
          </p:cNvSpPr>
          <p:nvPr>
            <p:ph type="body" sz="quarter" idx="25"/>
          </p:nvPr>
        </p:nvSpPr>
        <p:spPr/>
        <p:txBody>
          <a:bodyPr>
            <a:normAutofit/>
          </a:bodyPr>
          <a:lstStyle/>
          <a:p>
            <a:r>
              <a:rPr lang="en-US" dirty="0">
                <a:hlinkClick r:id="rId9" action="ppaction://hlinksldjump"/>
              </a:rPr>
              <a:t>Case Study 1</a:t>
            </a:r>
            <a:endParaRPr lang="en-US" dirty="0"/>
          </a:p>
        </p:txBody>
      </p:sp>
      <p:sp>
        <p:nvSpPr>
          <p:cNvPr id="12" name="Text Placeholder 11">
            <a:extLst>
              <a:ext uri="{FF2B5EF4-FFF2-40B4-BE49-F238E27FC236}">
                <a16:creationId xmlns:a16="http://schemas.microsoft.com/office/drawing/2014/main" id="{5D8D579F-B2AA-CD90-03B4-2A0C0511E58A}"/>
              </a:ext>
            </a:extLst>
          </p:cNvPr>
          <p:cNvSpPr>
            <a:spLocks noGrp="1"/>
          </p:cNvSpPr>
          <p:nvPr>
            <p:ph type="body" sz="quarter" idx="26"/>
          </p:nvPr>
        </p:nvSpPr>
        <p:spPr/>
        <p:txBody>
          <a:bodyPr/>
          <a:lstStyle/>
          <a:p>
            <a:endParaRPr lang="en-US"/>
          </a:p>
        </p:txBody>
      </p:sp>
      <p:sp>
        <p:nvSpPr>
          <p:cNvPr id="13" name="Title 12">
            <a:extLst>
              <a:ext uri="{FF2B5EF4-FFF2-40B4-BE49-F238E27FC236}">
                <a16:creationId xmlns:a16="http://schemas.microsoft.com/office/drawing/2014/main" id="{5B52AE03-0FE0-1C14-38AB-FC57D48F1F25}"/>
              </a:ext>
            </a:extLst>
          </p:cNvPr>
          <p:cNvSpPr>
            <a:spLocks noGrp="1"/>
          </p:cNvSpPr>
          <p:nvPr>
            <p:ph type="title"/>
          </p:nvPr>
        </p:nvSpPr>
        <p:spPr/>
        <p:txBody>
          <a:bodyPr>
            <a:normAutofit/>
          </a:bodyPr>
          <a:lstStyle/>
          <a:p>
            <a:r>
              <a:rPr lang="en-US" dirty="0"/>
              <a:t>Contents</a:t>
            </a:r>
          </a:p>
        </p:txBody>
      </p:sp>
      <p:sp>
        <p:nvSpPr>
          <p:cNvPr id="14" name="Text Placeholder 13">
            <a:extLst>
              <a:ext uri="{FF2B5EF4-FFF2-40B4-BE49-F238E27FC236}">
                <a16:creationId xmlns:a16="http://schemas.microsoft.com/office/drawing/2014/main" id="{48307F71-57B8-C322-BF50-2BCA3A9B883E}"/>
              </a:ext>
            </a:extLst>
          </p:cNvPr>
          <p:cNvSpPr>
            <a:spLocks noGrp="1"/>
          </p:cNvSpPr>
          <p:nvPr>
            <p:ph type="body" sz="quarter" idx="27"/>
          </p:nvPr>
        </p:nvSpPr>
        <p:spPr/>
        <p:txBody>
          <a:bodyPr/>
          <a:lstStyle/>
          <a:p>
            <a:r>
              <a:rPr lang="en-US" dirty="0">
                <a:hlinkClick r:id="rId10" action="ppaction://hlinksldjump"/>
              </a:rPr>
              <a:t>Principle 5</a:t>
            </a:r>
            <a:endParaRPr lang="en-US" dirty="0"/>
          </a:p>
          <a:p>
            <a:r>
              <a:rPr lang="en-US" dirty="0">
                <a:hlinkClick r:id="rId11" action="ppaction://hlinksldjump"/>
              </a:rPr>
              <a:t>Principle 6</a:t>
            </a:r>
            <a:endParaRPr lang="en-US" dirty="0"/>
          </a:p>
          <a:p>
            <a:r>
              <a:rPr lang="en-US" dirty="0">
                <a:hlinkClick r:id="rId12" action="ppaction://hlinksldjump"/>
              </a:rPr>
              <a:t>Principle 7</a:t>
            </a:r>
            <a:endParaRPr lang="en-US" dirty="0"/>
          </a:p>
          <a:p>
            <a:r>
              <a:rPr lang="en-US" dirty="0">
                <a:hlinkClick r:id="rId13" action="ppaction://hlinksldjump"/>
              </a:rPr>
              <a:t>Principle 8</a:t>
            </a:r>
            <a:endParaRPr lang="en-US" dirty="0"/>
          </a:p>
          <a:p>
            <a:endParaRPr lang="en-US" dirty="0"/>
          </a:p>
        </p:txBody>
      </p:sp>
      <p:sp>
        <p:nvSpPr>
          <p:cNvPr id="15" name="Text Placeholder 14">
            <a:extLst>
              <a:ext uri="{FF2B5EF4-FFF2-40B4-BE49-F238E27FC236}">
                <a16:creationId xmlns:a16="http://schemas.microsoft.com/office/drawing/2014/main" id="{6A8C2D67-44BB-D054-D84A-B5AEA6AA7768}"/>
              </a:ext>
            </a:extLst>
          </p:cNvPr>
          <p:cNvSpPr>
            <a:spLocks noGrp="1"/>
          </p:cNvSpPr>
          <p:nvPr>
            <p:ph type="body" sz="quarter" idx="28"/>
          </p:nvPr>
        </p:nvSpPr>
        <p:spPr>
          <a:xfrm>
            <a:off x="7191555" y="3239158"/>
            <a:ext cx="2019362" cy="1518563"/>
          </a:xfrm>
        </p:spPr>
        <p:txBody>
          <a:bodyPr>
            <a:normAutofit/>
          </a:bodyPr>
          <a:lstStyle/>
          <a:p>
            <a:r>
              <a:rPr lang="en-US" dirty="0">
                <a:hlinkClick r:id="rId14" action="ppaction://hlinksldjump"/>
              </a:rPr>
              <a:t>Principle 9</a:t>
            </a:r>
            <a:endParaRPr lang="en-US" dirty="0"/>
          </a:p>
          <a:p>
            <a:r>
              <a:rPr lang="en-US" dirty="0">
                <a:hlinkClick r:id="rId15" action="ppaction://hlinksldjump"/>
              </a:rPr>
              <a:t>Principle 10</a:t>
            </a:r>
            <a:endParaRPr lang="en-US" dirty="0"/>
          </a:p>
          <a:p>
            <a:r>
              <a:rPr lang="en-US" dirty="0">
                <a:hlinkClick r:id="rId16" action="ppaction://hlinksldjump"/>
              </a:rPr>
              <a:t>Resources</a:t>
            </a:r>
            <a:endParaRPr lang="en-US" dirty="0"/>
          </a:p>
          <a:p>
            <a:r>
              <a:rPr lang="en-US" dirty="0">
                <a:hlinkClick r:id="rId17" action="ppaction://hlinksldjump"/>
              </a:rPr>
              <a:t>Further Information</a:t>
            </a:r>
            <a:endParaRPr lang="en-US" dirty="0"/>
          </a:p>
        </p:txBody>
      </p:sp>
      <p:pic>
        <p:nvPicPr>
          <p:cNvPr id="16" name="Graphic 15">
            <a:extLst>
              <a:ext uri="{FF2B5EF4-FFF2-40B4-BE49-F238E27FC236}">
                <a16:creationId xmlns:a16="http://schemas.microsoft.com/office/drawing/2014/main" id="{DFE268CF-BF6F-95B4-69DA-6A01F2019E88}"/>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rot="17245781" flipH="1">
            <a:off x="4934428" y="1264222"/>
            <a:ext cx="252000" cy="252000"/>
          </a:xfrm>
          <a:prstGeom prst="rect">
            <a:avLst/>
          </a:prstGeom>
        </p:spPr>
      </p:pic>
      <p:sp>
        <p:nvSpPr>
          <p:cNvPr id="17" name="Text Placeholder 8">
            <a:extLst>
              <a:ext uri="{FF2B5EF4-FFF2-40B4-BE49-F238E27FC236}">
                <a16:creationId xmlns:a16="http://schemas.microsoft.com/office/drawing/2014/main" id="{A4D3C5C7-C051-ED3D-D5D0-6806B77F6F4F}"/>
              </a:ext>
            </a:extLst>
          </p:cNvPr>
          <p:cNvSpPr txBox="1">
            <a:spLocks/>
          </p:cNvSpPr>
          <p:nvPr/>
        </p:nvSpPr>
        <p:spPr>
          <a:xfrm>
            <a:off x="6025661" y="1259843"/>
            <a:ext cx="2927839" cy="1055106"/>
          </a:xfrm>
          <a:prstGeom prst="rect">
            <a:avLst/>
          </a:prstGeom>
        </p:spPr>
        <p:txBody>
          <a:bodyPr vert="horz" lIns="91440" tIns="45720" rIns="91440" bIns="45720" rtlCol="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kern="1200">
                <a:solidFill>
                  <a:schemeClr val="accent1"/>
                </a:solidFill>
                <a:latin typeface="Helvetica" pitchFamily="2" charset="0"/>
                <a:ea typeface="+mn-ea"/>
                <a:cs typeface="+mn-cs"/>
              </a:defRPr>
            </a:lvl1pPr>
            <a:lvl2pPr marL="271463" indent="0" algn="l" defTabSz="914400" rtl="0" eaLnBrk="1" latinLnBrk="0" hangingPunct="1">
              <a:lnSpc>
                <a:spcPct val="90000"/>
              </a:lnSpc>
              <a:spcBef>
                <a:spcPts val="500"/>
              </a:spcBef>
              <a:buFont typeface="Arial" panose="020B0604020202020204" pitchFamily="34" charset="0"/>
              <a:buNone/>
              <a:tabLst/>
              <a:defRPr sz="1600" kern="1200">
                <a:solidFill>
                  <a:schemeClr val="accent1"/>
                </a:solidFill>
                <a:latin typeface="Helvetica" pitchFamily="2" charset="0"/>
                <a:ea typeface="+mn-ea"/>
                <a:cs typeface="+mn-cs"/>
              </a:defRPr>
            </a:lvl2pPr>
            <a:lvl3pPr marL="534987" indent="0" algn="l" defTabSz="914400" rtl="0" eaLnBrk="1" latinLnBrk="0" hangingPunct="1">
              <a:lnSpc>
                <a:spcPct val="90000"/>
              </a:lnSpc>
              <a:spcBef>
                <a:spcPts val="500"/>
              </a:spcBef>
              <a:buFont typeface="Arial" panose="020B0604020202020204" pitchFamily="34" charset="0"/>
              <a:buNone/>
              <a:tabLst/>
              <a:defRPr sz="1600" kern="1200">
                <a:solidFill>
                  <a:schemeClr val="accent1"/>
                </a:solidFill>
                <a:latin typeface="Helvetica" pitchFamily="2" charset="0"/>
                <a:ea typeface="+mn-ea"/>
                <a:cs typeface="+mn-cs"/>
              </a:defRPr>
            </a:lvl3pPr>
            <a:lvl4pPr marL="755650" indent="0" algn="l" defTabSz="914400" rtl="0" eaLnBrk="1" latinLnBrk="0" hangingPunct="1">
              <a:lnSpc>
                <a:spcPct val="90000"/>
              </a:lnSpc>
              <a:spcBef>
                <a:spcPts val="500"/>
              </a:spcBef>
              <a:buFont typeface="Arial" panose="020B0604020202020204" pitchFamily="34" charset="0"/>
              <a:buNone/>
              <a:tabLst/>
              <a:defRPr sz="1600" kern="1200">
                <a:solidFill>
                  <a:schemeClr val="accent1"/>
                </a:solidFill>
                <a:latin typeface="Helvetica" pitchFamily="2" charset="0"/>
                <a:ea typeface="+mn-ea"/>
                <a:cs typeface="+mn-cs"/>
              </a:defRPr>
            </a:lvl4pPr>
            <a:lvl5pPr marL="1027112" indent="0" algn="l" defTabSz="914400" rtl="0" eaLnBrk="1" latinLnBrk="0" hangingPunct="1">
              <a:lnSpc>
                <a:spcPct val="90000"/>
              </a:lnSpc>
              <a:spcBef>
                <a:spcPts val="500"/>
              </a:spcBef>
              <a:buFont typeface="Arial" panose="020B0604020202020204" pitchFamily="34" charset="0"/>
              <a:buNone/>
              <a:tabLst/>
              <a:defRPr sz="1600" kern="1200">
                <a:solidFill>
                  <a:schemeClr val="accent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tx2"/>
                </a:solidFill>
                <a:hlinkClick r:id="rId20" action="ppaction://hlinksldjump"/>
              </a:rPr>
              <a:t>Consensus Generation</a:t>
            </a:r>
            <a:endParaRPr lang="en-US" dirty="0">
              <a:solidFill>
                <a:schemeClr val="tx2"/>
              </a:solidFill>
            </a:endParaRPr>
          </a:p>
          <a:p>
            <a:r>
              <a:rPr lang="en-US" dirty="0">
                <a:hlinkClick r:id="rId21" action="ppaction://hlinksldjump"/>
              </a:rPr>
              <a:t>Medical Society Support</a:t>
            </a:r>
            <a:endParaRPr lang="en-US" dirty="0"/>
          </a:p>
          <a:p>
            <a:r>
              <a:rPr lang="en-US" dirty="0">
                <a:hlinkClick r:id="rId22" action="ppaction://hlinksldjump"/>
              </a:rPr>
              <a:t>Principles of Care Summary</a:t>
            </a:r>
            <a:endParaRPr lang="en-US" dirty="0"/>
          </a:p>
        </p:txBody>
      </p:sp>
    </p:spTree>
    <p:extLst>
      <p:ext uri="{BB962C8B-B14F-4D97-AF65-F5344CB8AC3E}">
        <p14:creationId xmlns:p14="http://schemas.microsoft.com/office/powerpoint/2010/main" val="4083489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2D521-78B6-9C60-1DC3-3ACAA1E34D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5C55A-80C6-1F04-BE0C-B6C01B84A5E5}"/>
              </a:ext>
            </a:extLst>
          </p:cNvPr>
          <p:cNvSpPr>
            <a:spLocks noGrp="1"/>
          </p:cNvSpPr>
          <p:nvPr>
            <p:ph type="title"/>
          </p:nvPr>
        </p:nvSpPr>
        <p:spPr/>
        <p:txBody>
          <a:bodyPr/>
          <a:lstStyle/>
          <a:p>
            <a:r>
              <a:rPr lang="en-US" dirty="0"/>
              <a:t>Acknowledgements</a:t>
            </a:r>
          </a:p>
        </p:txBody>
      </p:sp>
      <p:sp>
        <p:nvSpPr>
          <p:cNvPr id="6" name="Content Placeholder 5">
            <a:extLst>
              <a:ext uri="{FF2B5EF4-FFF2-40B4-BE49-F238E27FC236}">
                <a16:creationId xmlns:a16="http://schemas.microsoft.com/office/drawing/2014/main" id="{6050DEFE-FD32-8F4C-A1A1-8DD4BE652E8D}"/>
              </a:ext>
            </a:extLst>
          </p:cNvPr>
          <p:cNvSpPr>
            <a:spLocks noGrp="1"/>
          </p:cNvSpPr>
          <p:nvPr>
            <p:ph idx="1"/>
          </p:nvPr>
        </p:nvSpPr>
        <p:spPr>
          <a:xfrm>
            <a:off x="334963" y="1529698"/>
            <a:ext cx="11522075" cy="3024196"/>
          </a:xfrm>
        </p:spPr>
        <p:txBody>
          <a:bodyPr>
            <a:normAutofit lnSpcReduction="10000"/>
          </a:bodyPr>
          <a:lstStyle/>
          <a:p>
            <a:r>
              <a:rPr lang="en-GB" dirty="0"/>
              <a:t>Activities associated with the development of the principles of care and this training deck were organised and funded by Chugai Pharma UK Ltd. Editorial services were provided by Costello Medical and funded by Chugai Pharma UK Ltd. </a:t>
            </a:r>
          </a:p>
          <a:p>
            <a:r>
              <a:rPr lang="en-GB" dirty="0"/>
              <a:t>We thank the six adviser members of the GONE working group:</a:t>
            </a:r>
          </a:p>
          <a:p>
            <a:pPr lvl="1"/>
            <a:r>
              <a:rPr lang="en-GB" b="1" dirty="0"/>
              <a:t>Ashique Ahamed</a:t>
            </a:r>
            <a:r>
              <a:rPr lang="en-GB" dirty="0"/>
              <a:t>, Consultant Physician, The Christie NHS Foundation Trust</a:t>
            </a:r>
          </a:p>
          <a:p>
            <a:pPr lvl="1"/>
            <a:r>
              <a:rPr lang="en-GB" b="1" dirty="0"/>
              <a:t>Oliver Williams</a:t>
            </a:r>
            <a:r>
              <a:rPr lang="en-GB" dirty="0"/>
              <a:t>, Specialist Clinical Pharmacist, The Christie NHS Foundation Trust</a:t>
            </a:r>
          </a:p>
          <a:p>
            <a:pPr lvl="1"/>
            <a:r>
              <a:rPr lang="en-GB" b="1" dirty="0"/>
              <a:t>Elaine Tomlins</a:t>
            </a:r>
            <a:r>
              <a:rPr lang="en-GB" dirty="0"/>
              <a:t>, Nurse Consultant, Royal Marsden Hospital</a:t>
            </a:r>
          </a:p>
          <a:p>
            <a:pPr lvl="1"/>
            <a:r>
              <a:rPr lang="en-GB" b="1" dirty="0"/>
              <a:t>Katie Hudson</a:t>
            </a:r>
            <a:r>
              <a:rPr lang="en-GB" dirty="0"/>
              <a:t>, Senior Lead Advanced Clinical Practitioner, Wessex Cancer Alliance</a:t>
            </a:r>
          </a:p>
          <a:p>
            <a:pPr lvl="1"/>
            <a:r>
              <a:rPr lang="en-GB" b="1" dirty="0"/>
              <a:t>Michal </a:t>
            </a:r>
            <a:r>
              <a:rPr lang="en-GB" b="1" dirty="0" err="1"/>
              <a:t>Sladkowski</a:t>
            </a:r>
            <a:r>
              <a:rPr lang="en-GB" dirty="0"/>
              <a:t>, Advanced Pharmacist, York and Scarborough Teaching Hospitals NHS Foundation Trust</a:t>
            </a:r>
          </a:p>
          <a:p>
            <a:pPr lvl="1"/>
            <a:r>
              <a:rPr lang="en-GB" b="1" dirty="0"/>
              <a:t>Rosie Roberts</a:t>
            </a:r>
            <a:r>
              <a:rPr lang="en-GB" dirty="0"/>
              <a:t>, Nurse Consultant in Systemic Anti-Cancer Therapy, </a:t>
            </a:r>
            <a:r>
              <a:rPr lang="en-GB" dirty="0" err="1"/>
              <a:t>Velindre</a:t>
            </a:r>
            <a:r>
              <a:rPr lang="en-GB" dirty="0"/>
              <a:t> University NHS Trust</a:t>
            </a:r>
          </a:p>
          <a:p>
            <a:r>
              <a:rPr lang="en-GB" dirty="0"/>
              <a:t>We thank the United Kingdom Oncology Nursing Society and United Kingdom Association of Supportive Care in Cancer for their feedback and approval of the principles of care</a:t>
            </a:r>
          </a:p>
        </p:txBody>
      </p:sp>
      <p:sp>
        <p:nvSpPr>
          <p:cNvPr id="4" name="Footer Placeholder 3">
            <a:extLst>
              <a:ext uri="{FF2B5EF4-FFF2-40B4-BE49-F238E27FC236}">
                <a16:creationId xmlns:a16="http://schemas.microsoft.com/office/drawing/2014/main" id="{42A6561F-26AB-DE33-ED94-4F46C125E7DA}"/>
              </a:ext>
            </a:extLst>
          </p:cNvPr>
          <p:cNvSpPr>
            <a:spLocks noGrp="1"/>
          </p:cNvSpPr>
          <p:nvPr>
            <p:ph type="ftr" sz="quarter" idx="11"/>
          </p:nvPr>
        </p:nvSpPr>
        <p:spPr/>
        <p:txBody>
          <a:bodyPr/>
          <a:lstStyle/>
          <a:p>
            <a:r>
              <a:rPr lang="en-US" dirty="0"/>
              <a:t>Abbreviations: </a:t>
            </a:r>
            <a:r>
              <a:rPr lang="en-US" b="0" dirty="0"/>
              <a:t>GONE: Group for Oncology Nausea and Emesis. </a:t>
            </a:r>
          </a:p>
        </p:txBody>
      </p:sp>
      <p:sp>
        <p:nvSpPr>
          <p:cNvPr id="5" name="Slide Number Placeholder 4">
            <a:extLst>
              <a:ext uri="{FF2B5EF4-FFF2-40B4-BE49-F238E27FC236}">
                <a16:creationId xmlns:a16="http://schemas.microsoft.com/office/drawing/2014/main" id="{37ACE6A2-2C4C-9E62-9BA6-BA57520E71D5}"/>
              </a:ext>
            </a:extLst>
          </p:cNvPr>
          <p:cNvSpPr>
            <a:spLocks noGrp="1"/>
          </p:cNvSpPr>
          <p:nvPr>
            <p:ph type="sldNum" sz="quarter" idx="12"/>
          </p:nvPr>
        </p:nvSpPr>
        <p:spPr/>
        <p:txBody>
          <a:bodyPr/>
          <a:lstStyle/>
          <a:p>
            <a:fld id="{5D54BA0C-01AB-6845-BFA5-9A985E4AABD7}" type="slidenum">
              <a:rPr lang="en-US" smtClean="0"/>
              <a:t>30</a:t>
            </a:fld>
            <a:endParaRPr lang="en-US"/>
          </a:p>
        </p:txBody>
      </p:sp>
    </p:spTree>
    <p:extLst>
      <p:ext uri="{BB962C8B-B14F-4D97-AF65-F5344CB8AC3E}">
        <p14:creationId xmlns:p14="http://schemas.microsoft.com/office/powerpoint/2010/main" val="1885246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25B80-C972-71CC-996F-16FB83F72CC2}"/>
              </a:ext>
            </a:extLst>
          </p:cNvPr>
          <p:cNvSpPr>
            <a:spLocks noGrp="1"/>
          </p:cNvSpPr>
          <p:nvPr>
            <p:ph type="title"/>
          </p:nvPr>
        </p:nvSpPr>
        <p:spPr/>
        <p:txBody>
          <a:bodyPr/>
          <a:lstStyle/>
          <a:p>
            <a:r>
              <a:rPr lang="en-US" dirty="0"/>
              <a:t>Development of the Principles of Care</a:t>
            </a:r>
          </a:p>
        </p:txBody>
      </p:sp>
      <p:sp>
        <p:nvSpPr>
          <p:cNvPr id="3" name="Text Placeholder 2">
            <a:extLst>
              <a:ext uri="{FF2B5EF4-FFF2-40B4-BE49-F238E27FC236}">
                <a16:creationId xmlns:a16="http://schemas.microsoft.com/office/drawing/2014/main" id="{B1B3C00E-D19A-5918-BEBC-08FADAB0BA4E}"/>
              </a:ext>
            </a:extLst>
          </p:cNvPr>
          <p:cNvSpPr>
            <a:spLocks noGrp="1"/>
          </p:cNvSpPr>
          <p:nvPr>
            <p:ph type="body" idx="1"/>
          </p:nvPr>
        </p:nvSpPr>
        <p:spPr/>
        <p:txBody>
          <a:bodyPr/>
          <a:lstStyle/>
          <a:p>
            <a:r>
              <a:rPr lang="en-US" dirty="0"/>
              <a:t>       ~15 mins</a:t>
            </a:r>
          </a:p>
        </p:txBody>
      </p:sp>
      <p:sp>
        <p:nvSpPr>
          <p:cNvPr id="4" name="Footer Placeholder 3">
            <a:extLst>
              <a:ext uri="{FF2B5EF4-FFF2-40B4-BE49-F238E27FC236}">
                <a16:creationId xmlns:a16="http://schemas.microsoft.com/office/drawing/2014/main" id="{4B9A8FF8-43F4-4083-A950-EBBC48028F3A}"/>
              </a:ext>
            </a:extLst>
          </p:cNvPr>
          <p:cNvSpPr>
            <a:spLocks noGrp="1"/>
          </p:cNvSpPr>
          <p:nvPr>
            <p:ph type="ftr" sz="quarter" idx="11"/>
          </p:nvPr>
        </p:nvSpPr>
        <p:spPr/>
        <p:txBody>
          <a:bodyPr/>
          <a:lstStyle/>
          <a:p>
            <a:endParaRPr lang="en-US" b="0" dirty="0"/>
          </a:p>
        </p:txBody>
      </p:sp>
      <p:sp>
        <p:nvSpPr>
          <p:cNvPr id="5" name="Slide Number Placeholder 4">
            <a:extLst>
              <a:ext uri="{FF2B5EF4-FFF2-40B4-BE49-F238E27FC236}">
                <a16:creationId xmlns:a16="http://schemas.microsoft.com/office/drawing/2014/main" id="{00DDCDD1-69EE-6B69-80ED-BDB12A3826A2}"/>
              </a:ext>
            </a:extLst>
          </p:cNvPr>
          <p:cNvSpPr>
            <a:spLocks noGrp="1"/>
          </p:cNvSpPr>
          <p:nvPr>
            <p:ph type="sldNum" sz="quarter" idx="12"/>
          </p:nvPr>
        </p:nvSpPr>
        <p:spPr/>
        <p:txBody>
          <a:bodyPr/>
          <a:lstStyle/>
          <a:p>
            <a:fld id="{5D54BA0C-01AB-6845-BFA5-9A985E4AABD7}" type="slidenum">
              <a:rPr lang="en-US" smtClean="0"/>
              <a:pPr/>
              <a:t>4</a:t>
            </a:fld>
            <a:endParaRPr lang="en-US" dirty="0"/>
          </a:p>
        </p:txBody>
      </p:sp>
      <p:pic>
        <p:nvPicPr>
          <p:cNvPr id="6" name="Graphic 5">
            <a:extLst>
              <a:ext uri="{FF2B5EF4-FFF2-40B4-BE49-F238E27FC236}">
                <a16:creationId xmlns:a16="http://schemas.microsoft.com/office/drawing/2014/main" id="{845B4292-9074-2E80-2955-08330E72C5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4962" y="4484401"/>
            <a:ext cx="552450" cy="552450"/>
          </a:xfrm>
          <a:prstGeom prst="rect">
            <a:avLst/>
          </a:prstGeom>
        </p:spPr>
      </p:pic>
    </p:spTree>
    <p:extLst>
      <p:ext uri="{BB962C8B-B14F-4D97-AF65-F5344CB8AC3E}">
        <p14:creationId xmlns:p14="http://schemas.microsoft.com/office/powerpoint/2010/main" val="2775827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D2E0E-A1BA-B4D1-313D-CB98FE0AB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AC664-A12E-C12E-A231-DF74505E9D3D}"/>
              </a:ext>
            </a:extLst>
          </p:cNvPr>
          <p:cNvSpPr>
            <a:spLocks noGrp="1"/>
          </p:cNvSpPr>
          <p:nvPr>
            <p:ph type="title"/>
          </p:nvPr>
        </p:nvSpPr>
        <p:spPr/>
        <p:txBody>
          <a:bodyPr/>
          <a:lstStyle/>
          <a:p>
            <a:r>
              <a:rPr lang="en-US" dirty="0"/>
              <a:t>Background</a:t>
            </a:r>
          </a:p>
        </p:txBody>
      </p:sp>
      <p:sp>
        <p:nvSpPr>
          <p:cNvPr id="6" name="Content Placeholder 5">
            <a:extLst>
              <a:ext uri="{FF2B5EF4-FFF2-40B4-BE49-F238E27FC236}">
                <a16:creationId xmlns:a16="http://schemas.microsoft.com/office/drawing/2014/main" id="{6F334525-90E0-B6DB-3663-7DB23FA295C4}"/>
              </a:ext>
            </a:extLst>
          </p:cNvPr>
          <p:cNvSpPr>
            <a:spLocks noGrp="1"/>
          </p:cNvSpPr>
          <p:nvPr>
            <p:ph idx="1"/>
          </p:nvPr>
        </p:nvSpPr>
        <p:spPr>
          <a:xfrm>
            <a:off x="334963" y="1529697"/>
            <a:ext cx="11522075" cy="4166909"/>
          </a:xfrm>
        </p:spPr>
        <p:txBody>
          <a:bodyPr>
            <a:normAutofit/>
          </a:bodyPr>
          <a:lstStyle/>
          <a:p>
            <a:r>
              <a:rPr lang="en-US" dirty="0"/>
              <a:t>Nausea and vomiting are common, debilitating side effects of systemic anticancer therapy (SACT)</a:t>
            </a:r>
          </a:p>
          <a:p>
            <a:r>
              <a:rPr lang="en-US" dirty="0"/>
              <a:t>Effective management is vital to enhance patients’ quality of life, treatment success, and overall outcomes</a:t>
            </a:r>
            <a:r>
              <a:rPr lang="en-US" baseline="30000" dirty="0"/>
              <a:t>1</a:t>
            </a:r>
            <a:endParaRPr lang="en-US" dirty="0"/>
          </a:p>
          <a:p>
            <a:r>
              <a:rPr lang="en-US" dirty="0"/>
              <a:t>Despite existing international and UK </a:t>
            </a:r>
            <a:r>
              <a:rPr lang="en-US" dirty="0">
                <a:latin typeface="Helvetica" panose="020B0604020202020204" pitchFamily="34" charset="0"/>
                <a:cs typeface="Helvetica" panose="020B0604020202020204" pitchFamily="34" charset="0"/>
              </a:rPr>
              <a:t>guidelines,</a:t>
            </a:r>
            <a:r>
              <a:rPr lang="en-US" baseline="30000" dirty="0">
                <a:latin typeface="Helvetica" panose="020B0604020202020204" pitchFamily="34" charset="0"/>
                <a:cs typeface="Helvetica" panose="020B0604020202020204" pitchFamily="34" charset="0"/>
              </a:rPr>
              <a:t>1</a:t>
            </a:r>
            <a:r>
              <a:rPr lang="en-US" baseline="30000" dirty="0">
                <a:latin typeface="Helvetica" panose="020B0604020202020204" pitchFamily="34" charset="0"/>
                <a:ea typeface="Tahoma" panose="020B0604030504040204" pitchFamily="34" charset="0"/>
                <a:cs typeface="Helvetica" panose="020B0604020202020204" pitchFamily="34" charset="0"/>
              </a:rPr>
              <a:t>‒3</a:t>
            </a:r>
            <a:r>
              <a:rPr lang="en-US" dirty="0">
                <a:latin typeface="Helvetica" panose="020B0604020202020204" pitchFamily="34" charset="0"/>
                <a:cs typeface="Helvetica" panose="020B0604020202020204" pitchFamily="34" charset="0"/>
              </a:rPr>
              <a:t> </a:t>
            </a:r>
            <a:r>
              <a:rPr lang="en-US" dirty="0"/>
              <a:t>a 2023 UK audit by the British Oncology Pharmacy Association (BOPA) revealed inconsistent management practices</a:t>
            </a:r>
            <a:r>
              <a:rPr lang="en-US" baseline="30000" dirty="0"/>
              <a:t>4</a:t>
            </a:r>
          </a:p>
          <a:p>
            <a:endParaRPr lang="en-US" baseline="30000" dirty="0"/>
          </a:p>
          <a:p>
            <a:endParaRPr lang="en-US" baseline="30000" dirty="0"/>
          </a:p>
          <a:p>
            <a:endParaRPr lang="en-US" baseline="30000" dirty="0"/>
          </a:p>
          <a:p>
            <a:endParaRPr lang="en-US" baseline="30000" dirty="0"/>
          </a:p>
          <a:p>
            <a:endParaRPr lang="en-US" baseline="30000" dirty="0"/>
          </a:p>
          <a:p>
            <a:endParaRPr lang="en-US" baseline="30000" dirty="0"/>
          </a:p>
          <a:p>
            <a:pPr marL="0" indent="0">
              <a:buNone/>
            </a:pPr>
            <a:endParaRPr lang="en-US" dirty="0"/>
          </a:p>
          <a:p>
            <a:r>
              <a:rPr lang="en-US" dirty="0"/>
              <a:t>Variations in management can lead to disparities in care quality, potentially feeding into health inequities observed in patient outcomes</a:t>
            </a:r>
            <a:r>
              <a:rPr lang="en-US" baseline="30000" dirty="0"/>
              <a:t>6</a:t>
            </a:r>
            <a:endParaRPr lang="en-US" dirty="0"/>
          </a:p>
          <a:p>
            <a:pPr marL="0" indent="0">
              <a:buNone/>
            </a:pPr>
            <a:endParaRPr lang="en-US" dirty="0"/>
          </a:p>
        </p:txBody>
      </p:sp>
      <p:sp>
        <p:nvSpPr>
          <p:cNvPr id="4" name="Footer Placeholder 3">
            <a:extLst>
              <a:ext uri="{FF2B5EF4-FFF2-40B4-BE49-F238E27FC236}">
                <a16:creationId xmlns:a16="http://schemas.microsoft.com/office/drawing/2014/main" id="{A5EA4722-BC69-5335-72AE-D0DF1006A59D}"/>
              </a:ext>
            </a:extLst>
          </p:cNvPr>
          <p:cNvSpPr>
            <a:spLocks noGrp="1"/>
          </p:cNvSpPr>
          <p:nvPr>
            <p:ph type="ftr" sz="quarter" idx="11"/>
          </p:nvPr>
        </p:nvSpPr>
        <p:spPr/>
        <p:txBody>
          <a:bodyPr/>
          <a:lstStyle/>
          <a:p>
            <a:r>
              <a:rPr lang="en-US" dirty="0"/>
              <a:t>Abbreviations: </a:t>
            </a:r>
            <a:r>
              <a:rPr lang="en-US" b="0" dirty="0"/>
              <a:t>BOPA: </a:t>
            </a:r>
            <a:r>
              <a:rPr lang="en-GB" b="0" dirty="0"/>
              <a:t>British Oncology Pharmacy Association; </a:t>
            </a:r>
            <a:r>
              <a:rPr lang="en-US" b="0" dirty="0"/>
              <a:t>HEC: highly emetogenic chemotherapy; SACT: systemic anticancer therapy. </a:t>
            </a:r>
            <a:r>
              <a:rPr lang="en-US" dirty="0"/>
              <a:t>References</a:t>
            </a:r>
            <a:r>
              <a:rPr lang="en-US" b="0" dirty="0"/>
              <a:t>: </a:t>
            </a:r>
            <a:r>
              <a:rPr lang="en-GB" b="0" dirty="0"/>
              <a:t>1. </a:t>
            </a:r>
            <a:r>
              <a:rPr lang="en-US" b="0" dirty="0"/>
              <a:t>Gupta K. Cancer Treatment and Research Communications 2021;26:100278. </a:t>
            </a:r>
            <a:r>
              <a:rPr lang="en-GB" b="0" dirty="0"/>
              <a:t>2. MASCC 2023. </a:t>
            </a:r>
            <a:r>
              <a:rPr lang="en-GB" b="0" dirty="0">
                <a:hlinkClick r:id="rId2"/>
              </a:rPr>
              <a:t>MASCC/ESMO Antiemetic Guidelines (2023 Update)</a:t>
            </a:r>
            <a:r>
              <a:rPr lang="en-GB" b="0" dirty="0"/>
              <a:t> 3. UKONS 2023. </a:t>
            </a:r>
            <a:r>
              <a:rPr lang="en-GB" b="0" dirty="0">
                <a:hlinkClick r:id="rId3"/>
              </a:rPr>
              <a:t>Acute Oncology Initial Management Guidelines </a:t>
            </a:r>
            <a:r>
              <a:rPr lang="en-GB" b="0" dirty="0"/>
              <a:t>4. Martin D., </a:t>
            </a:r>
            <a:r>
              <a:rPr lang="en-GB" b="0" dirty="0" err="1"/>
              <a:t>Sladkowski</a:t>
            </a:r>
            <a:r>
              <a:rPr lang="en-GB" b="0" dirty="0"/>
              <a:t> M., UK Wide Audit of Antiemetic Dexamethasone Dosing Given Alongside Highly Emetogenic Chemotherapy [Poster]. British Oncology Pharmacy Association Conference 2024, Birmingham. 5. British Oncology Pharmacy Association UK Audit 2023. Data on File. 6. O’Dowd A. BMJ. 2025;388.</a:t>
            </a:r>
            <a:endParaRPr lang="en-US" b="0" dirty="0"/>
          </a:p>
        </p:txBody>
      </p:sp>
      <p:sp>
        <p:nvSpPr>
          <p:cNvPr id="5" name="Slide Number Placeholder 4">
            <a:extLst>
              <a:ext uri="{FF2B5EF4-FFF2-40B4-BE49-F238E27FC236}">
                <a16:creationId xmlns:a16="http://schemas.microsoft.com/office/drawing/2014/main" id="{9B65BAE2-61F9-6CDD-9F4E-8EF3B6964846}"/>
              </a:ext>
            </a:extLst>
          </p:cNvPr>
          <p:cNvSpPr>
            <a:spLocks noGrp="1"/>
          </p:cNvSpPr>
          <p:nvPr>
            <p:ph type="sldNum" sz="quarter" idx="12"/>
          </p:nvPr>
        </p:nvSpPr>
        <p:spPr/>
        <p:txBody>
          <a:bodyPr/>
          <a:lstStyle/>
          <a:p>
            <a:fld id="{5D54BA0C-01AB-6845-BFA5-9A985E4AABD7}" type="slidenum">
              <a:rPr lang="en-US" smtClean="0"/>
              <a:t>5</a:t>
            </a:fld>
            <a:endParaRPr lang="en-US"/>
          </a:p>
        </p:txBody>
      </p:sp>
      <p:sp>
        <p:nvSpPr>
          <p:cNvPr id="8" name="Round Diagonal Corner of Rectangle 6">
            <a:extLst>
              <a:ext uri="{FF2B5EF4-FFF2-40B4-BE49-F238E27FC236}">
                <a16:creationId xmlns:a16="http://schemas.microsoft.com/office/drawing/2014/main" id="{89070312-1617-D84D-A34B-24D67D77C12D}"/>
              </a:ext>
            </a:extLst>
          </p:cNvPr>
          <p:cNvSpPr/>
          <p:nvPr/>
        </p:nvSpPr>
        <p:spPr>
          <a:xfrm>
            <a:off x="334962" y="2890154"/>
            <a:ext cx="11522075" cy="1755418"/>
          </a:xfrm>
          <a:prstGeom prst="round2DiagRect">
            <a:avLst>
              <a:gd name="adj1" fmla="val 50000"/>
              <a:gd name="adj2" fmla="val 0"/>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2"/>
                </a:solidFill>
                <a:latin typeface="Helvetica" panose="020B0604020202020204" pitchFamily="34" charset="0"/>
                <a:cs typeface="Helvetica" panose="020B0604020202020204" pitchFamily="34" charset="0"/>
              </a:rPr>
              <a:t>Key findings from the BOPA audit included:</a:t>
            </a:r>
            <a:r>
              <a:rPr lang="en-US" baseline="30000" dirty="0">
                <a:solidFill>
                  <a:schemeClr val="tx2"/>
                </a:solidFill>
                <a:latin typeface="Helvetica" panose="020B0604020202020204" pitchFamily="34" charset="0"/>
                <a:cs typeface="Helvetica" panose="020B0604020202020204" pitchFamily="34" charset="0"/>
              </a:rPr>
              <a:t>4,5</a:t>
            </a:r>
          </a:p>
          <a:p>
            <a:pPr algn="ctr"/>
            <a:endParaRPr lang="en-US" baseline="30000" dirty="0">
              <a:solidFill>
                <a:schemeClr val="tx2"/>
              </a:solidFill>
              <a:latin typeface="Helvetica" panose="020B0604020202020204" pitchFamily="34" charset="0"/>
              <a:cs typeface="Helvetica" panose="020B0604020202020204" pitchFamily="34" charset="0"/>
            </a:endParaRPr>
          </a:p>
          <a:p>
            <a:pPr marL="285750" indent="-285750" algn="ctr">
              <a:buFont typeface="Arial" panose="020B0604020202020204" pitchFamily="34" charset="0"/>
              <a:buChar char="•"/>
            </a:pPr>
            <a:r>
              <a:rPr lang="en-US" dirty="0">
                <a:solidFill>
                  <a:schemeClr val="accent1"/>
                </a:solidFill>
                <a:latin typeface="Helvetica" panose="020B0604020202020204" pitchFamily="34" charset="0"/>
                <a:cs typeface="Helvetica" panose="020B0604020202020204" pitchFamily="34" charset="0"/>
              </a:rPr>
              <a:t>90% of trusts and health boards used lower steroid doses than recommended by MASCC/ESMO with highly emetogenic chemotherapy (HEC)</a:t>
            </a:r>
          </a:p>
          <a:p>
            <a:pPr marL="285750" indent="-285750" algn="ctr">
              <a:buFont typeface="Arial" panose="020B0604020202020204" pitchFamily="34" charset="0"/>
              <a:buChar char="•"/>
            </a:pPr>
            <a:r>
              <a:rPr lang="en-US" dirty="0">
                <a:solidFill>
                  <a:schemeClr val="accent1"/>
                </a:solidFill>
                <a:latin typeface="Helvetica" panose="020B0604020202020204" pitchFamily="34" charset="0"/>
                <a:cs typeface="Helvetica" panose="020B0604020202020204" pitchFamily="34" charset="0"/>
              </a:rPr>
              <a:t>67% of trusts/health boards did not implement tapering of steroid doses for HEC</a:t>
            </a:r>
          </a:p>
        </p:txBody>
      </p:sp>
    </p:spTree>
    <p:extLst>
      <p:ext uri="{BB962C8B-B14F-4D97-AF65-F5344CB8AC3E}">
        <p14:creationId xmlns:p14="http://schemas.microsoft.com/office/powerpoint/2010/main" val="274482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6E204-E144-06F8-FDBF-AF66C483B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791173-B98F-D94C-C9A7-E42AC23A33A6}"/>
              </a:ext>
            </a:extLst>
          </p:cNvPr>
          <p:cNvSpPr>
            <a:spLocks noGrp="1"/>
          </p:cNvSpPr>
          <p:nvPr>
            <p:ph type="title"/>
          </p:nvPr>
        </p:nvSpPr>
        <p:spPr/>
        <p:txBody>
          <a:bodyPr/>
          <a:lstStyle/>
          <a:p>
            <a:r>
              <a:rPr lang="en-US" dirty="0"/>
              <a:t>Objective</a:t>
            </a:r>
          </a:p>
        </p:txBody>
      </p:sp>
      <p:sp>
        <p:nvSpPr>
          <p:cNvPr id="6" name="Content Placeholder 5">
            <a:extLst>
              <a:ext uri="{FF2B5EF4-FFF2-40B4-BE49-F238E27FC236}">
                <a16:creationId xmlns:a16="http://schemas.microsoft.com/office/drawing/2014/main" id="{AC9EBAAC-C5C9-93D8-724F-B630866B4546}"/>
              </a:ext>
            </a:extLst>
          </p:cNvPr>
          <p:cNvSpPr>
            <a:spLocks noGrp="1"/>
          </p:cNvSpPr>
          <p:nvPr>
            <p:ph idx="1"/>
          </p:nvPr>
        </p:nvSpPr>
        <p:spPr>
          <a:xfrm>
            <a:off x="334963" y="1529698"/>
            <a:ext cx="11522075" cy="3024196"/>
          </a:xfrm>
        </p:spPr>
        <p:txBody>
          <a:bodyPr>
            <a:normAutofit/>
          </a:bodyPr>
          <a:lstStyle/>
          <a:p>
            <a:r>
              <a:rPr lang="en-US" dirty="0"/>
              <a:t>To address variations in UK clinical practice, and mitigate disparities in care quality, a multidisciplinary team of pharmacists, nurses and a consultant oncologist established the Group for Oncology Nausea and Emesis (GONE) </a:t>
            </a:r>
          </a:p>
          <a:p>
            <a:pPr lvl="1"/>
            <a:r>
              <a:rPr lang="en-GB" dirty="0"/>
              <a:t>GONE’s ultimate aim is to optimise the management of SACT-induced nausea and vomiting across the UK. As a first step in this process, the group identified a clear unmet need for consistent messaging on best practices</a:t>
            </a:r>
            <a:endParaRPr lang="en-US" dirty="0"/>
          </a:p>
        </p:txBody>
      </p:sp>
      <p:sp>
        <p:nvSpPr>
          <p:cNvPr id="4" name="Footer Placeholder 3">
            <a:extLst>
              <a:ext uri="{FF2B5EF4-FFF2-40B4-BE49-F238E27FC236}">
                <a16:creationId xmlns:a16="http://schemas.microsoft.com/office/drawing/2014/main" id="{DEA2A214-3FC0-5CCD-8041-C508AC498708}"/>
              </a:ext>
            </a:extLst>
          </p:cNvPr>
          <p:cNvSpPr>
            <a:spLocks noGrp="1"/>
          </p:cNvSpPr>
          <p:nvPr>
            <p:ph type="ftr" sz="quarter" idx="11"/>
          </p:nvPr>
        </p:nvSpPr>
        <p:spPr/>
        <p:txBody>
          <a:bodyPr/>
          <a:lstStyle/>
          <a:p>
            <a:r>
              <a:rPr lang="en-US" dirty="0"/>
              <a:t>Abbreviations: </a:t>
            </a:r>
            <a:r>
              <a:rPr lang="en-US" b="0" dirty="0"/>
              <a:t>GONE: Group for Oncology Nausea and Emesis; SACT: systemic anticancer therapy. </a:t>
            </a:r>
          </a:p>
        </p:txBody>
      </p:sp>
      <p:sp>
        <p:nvSpPr>
          <p:cNvPr id="5" name="Slide Number Placeholder 4">
            <a:extLst>
              <a:ext uri="{FF2B5EF4-FFF2-40B4-BE49-F238E27FC236}">
                <a16:creationId xmlns:a16="http://schemas.microsoft.com/office/drawing/2014/main" id="{5B8E3614-FB14-E7FD-2B22-4FACA1C79C3A}"/>
              </a:ext>
            </a:extLst>
          </p:cNvPr>
          <p:cNvSpPr>
            <a:spLocks noGrp="1"/>
          </p:cNvSpPr>
          <p:nvPr>
            <p:ph type="sldNum" sz="quarter" idx="12"/>
          </p:nvPr>
        </p:nvSpPr>
        <p:spPr/>
        <p:txBody>
          <a:bodyPr/>
          <a:lstStyle/>
          <a:p>
            <a:fld id="{5D54BA0C-01AB-6845-BFA5-9A985E4AABD7}" type="slidenum">
              <a:rPr lang="en-US" smtClean="0"/>
              <a:t>6</a:t>
            </a:fld>
            <a:endParaRPr lang="en-US"/>
          </a:p>
        </p:txBody>
      </p:sp>
      <p:sp>
        <p:nvSpPr>
          <p:cNvPr id="7" name="Round Diagonal Corner of Rectangle 6">
            <a:extLst>
              <a:ext uri="{FF2B5EF4-FFF2-40B4-BE49-F238E27FC236}">
                <a16:creationId xmlns:a16="http://schemas.microsoft.com/office/drawing/2014/main" id="{90CAA161-6C05-4F99-0391-A54410839A46}"/>
              </a:ext>
            </a:extLst>
          </p:cNvPr>
          <p:cNvSpPr/>
          <p:nvPr/>
        </p:nvSpPr>
        <p:spPr>
          <a:xfrm>
            <a:off x="330200" y="2895600"/>
            <a:ext cx="11518900" cy="1752600"/>
          </a:xfrm>
          <a:prstGeom prst="round2DiagRect">
            <a:avLst>
              <a:gd name="adj1" fmla="val 50000"/>
              <a:gd name="adj2" fmla="val 0"/>
            </a:avLst>
          </a:prstGeom>
          <a:solidFill>
            <a:schemeClr val="accent3">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lang="en-US" b="1" dirty="0">
                <a:solidFill>
                  <a:schemeClr val="tx2"/>
                </a:solidFill>
                <a:latin typeface="Helvetica" panose="020B0604020202020204" pitchFamily="34" charset="0"/>
                <a:cs typeface="Helvetica" panose="020B0604020202020204" pitchFamily="34" charset="0"/>
              </a:rPr>
              <a:t>Project Objective:</a:t>
            </a:r>
          </a:p>
          <a:p>
            <a:pPr algn="ctr"/>
            <a:endParaRPr lang="en-US" b="1" dirty="0">
              <a:solidFill>
                <a:schemeClr val="tx2"/>
              </a:solidFill>
              <a:latin typeface="Helvetica" panose="020B0604020202020204" pitchFamily="34" charset="0"/>
              <a:cs typeface="Helvetica" panose="020B0604020202020204" pitchFamily="34" charset="0"/>
            </a:endParaRPr>
          </a:p>
          <a:p>
            <a:pPr algn="ctr"/>
            <a:r>
              <a:rPr lang="en-GB" kern="0" dirty="0">
                <a:solidFill>
                  <a:schemeClr val="accent1"/>
                </a:solidFill>
                <a:latin typeface="Helvetica" panose="020B0604020202020204" pitchFamily="34" charset="0"/>
                <a:cs typeface="Helvetica" panose="020B0604020202020204" pitchFamily="34" charset="0"/>
              </a:rPr>
              <a:t>To develop principles of care for the management </a:t>
            </a:r>
            <a:r>
              <a:rPr lang="en-US" kern="0" dirty="0">
                <a:solidFill>
                  <a:schemeClr val="accent1"/>
                </a:solidFill>
                <a:latin typeface="Helvetica" panose="020B0604020202020204" pitchFamily="34" charset="0"/>
                <a:cs typeface="Helvetica" panose="020B0604020202020204" pitchFamily="34" charset="0"/>
              </a:rPr>
              <a:t>of SACT-induced nausea and                                          vomiting to </a:t>
            </a:r>
            <a:r>
              <a:rPr lang="en-US" kern="0" dirty="0" err="1">
                <a:solidFill>
                  <a:schemeClr val="accent1"/>
                </a:solidFill>
                <a:latin typeface="Helvetica" panose="020B0604020202020204" pitchFamily="34" charset="0"/>
                <a:cs typeface="Helvetica" panose="020B0604020202020204" pitchFamily="34" charset="0"/>
              </a:rPr>
              <a:t>standardise</a:t>
            </a:r>
            <a:r>
              <a:rPr lang="en-US" kern="0" dirty="0">
                <a:solidFill>
                  <a:schemeClr val="accent1"/>
                </a:solidFill>
                <a:latin typeface="Helvetica" panose="020B0604020202020204" pitchFamily="34" charset="0"/>
                <a:cs typeface="Helvetica" panose="020B0604020202020204" pitchFamily="34" charset="0"/>
              </a:rPr>
              <a:t> and guide practice across the UK</a:t>
            </a:r>
            <a:endParaRPr lang="en-US" dirty="0">
              <a:solidFill>
                <a:schemeClr val="accent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72951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1C4F4-D6D8-1D8A-D595-ACFAD3AD6C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947A4-1E3B-61C6-F73A-0D5C9B056FCF}"/>
              </a:ext>
            </a:extLst>
          </p:cNvPr>
          <p:cNvSpPr>
            <a:spLocks noGrp="1"/>
          </p:cNvSpPr>
          <p:nvPr>
            <p:ph type="title"/>
          </p:nvPr>
        </p:nvSpPr>
        <p:spPr/>
        <p:txBody>
          <a:bodyPr/>
          <a:lstStyle/>
          <a:p>
            <a:r>
              <a:rPr lang="en-US" dirty="0"/>
              <a:t>Methods Overview</a:t>
            </a:r>
          </a:p>
        </p:txBody>
      </p:sp>
      <p:sp>
        <p:nvSpPr>
          <p:cNvPr id="6" name="Content Placeholder 5">
            <a:extLst>
              <a:ext uri="{FF2B5EF4-FFF2-40B4-BE49-F238E27FC236}">
                <a16:creationId xmlns:a16="http://schemas.microsoft.com/office/drawing/2014/main" id="{47BBAAFE-F932-EC53-E7DD-64B2BC6A85BD}"/>
              </a:ext>
            </a:extLst>
          </p:cNvPr>
          <p:cNvSpPr>
            <a:spLocks noGrp="1"/>
          </p:cNvSpPr>
          <p:nvPr>
            <p:ph idx="1"/>
          </p:nvPr>
        </p:nvSpPr>
        <p:spPr>
          <a:xfrm>
            <a:off x="334963" y="1529697"/>
            <a:ext cx="11522075" cy="4315023"/>
          </a:xfrm>
        </p:spPr>
        <p:txBody>
          <a:bodyPr>
            <a:normAutofit/>
          </a:bodyPr>
          <a:lstStyle/>
          <a:p>
            <a:r>
              <a:rPr lang="en-US" dirty="0"/>
              <a:t>Six multidisciplinary healthcare professionals (HCPs), who are members of GONE, participated in this project to develop the principles of care</a:t>
            </a:r>
          </a:p>
          <a:p>
            <a:r>
              <a:rPr lang="en-US" dirty="0"/>
              <a:t>The process spanned from August 2024 to February 2025 and included:</a:t>
            </a:r>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ABEA751F-BF18-1745-80F5-F6C455E097C6}"/>
              </a:ext>
            </a:extLst>
          </p:cNvPr>
          <p:cNvSpPr>
            <a:spLocks noGrp="1"/>
          </p:cNvSpPr>
          <p:nvPr>
            <p:ph type="ftr" sz="quarter" idx="11"/>
          </p:nvPr>
        </p:nvSpPr>
        <p:spPr/>
        <p:txBody>
          <a:bodyPr/>
          <a:lstStyle/>
          <a:p>
            <a:r>
              <a:rPr lang="en-US" b="0" baseline="30000" dirty="0" err="1"/>
              <a:t>a</a:t>
            </a:r>
            <a:r>
              <a:rPr lang="en-US" b="0" dirty="0" err="1"/>
              <a:t>GONE</a:t>
            </a:r>
            <a:r>
              <a:rPr lang="en-US" b="0" dirty="0"/>
              <a:t> members voted their level of agreement with a given principle from ‘Strongly agree’ to ‘Strongly disagree’, with consensus measured as ≥75% agreement or disagreement. </a:t>
            </a:r>
            <a:r>
              <a:rPr lang="en-US" dirty="0"/>
              <a:t>Abbreviations: </a:t>
            </a:r>
            <a:r>
              <a:rPr lang="en-US" b="0" dirty="0"/>
              <a:t>GONE: Group for Oncology Nausea and Emesis; HCPs: healthcare professionals; UKASCC: UK Association of Supportive Care in Cancer; UKONS: UK Oncology Nursing Society.</a:t>
            </a:r>
          </a:p>
        </p:txBody>
      </p:sp>
      <p:sp>
        <p:nvSpPr>
          <p:cNvPr id="5" name="Slide Number Placeholder 4">
            <a:extLst>
              <a:ext uri="{FF2B5EF4-FFF2-40B4-BE49-F238E27FC236}">
                <a16:creationId xmlns:a16="http://schemas.microsoft.com/office/drawing/2014/main" id="{A267C8BE-587B-318A-C6C4-819EAB6C5A5F}"/>
              </a:ext>
            </a:extLst>
          </p:cNvPr>
          <p:cNvSpPr>
            <a:spLocks noGrp="1"/>
          </p:cNvSpPr>
          <p:nvPr>
            <p:ph type="sldNum" sz="quarter" idx="12"/>
          </p:nvPr>
        </p:nvSpPr>
        <p:spPr/>
        <p:txBody>
          <a:bodyPr/>
          <a:lstStyle/>
          <a:p>
            <a:fld id="{5D54BA0C-01AB-6845-BFA5-9A985E4AABD7}" type="slidenum">
              <a:rPr lang="en-US" smtClean="0"/>
              <a:t>7</a:t>
            </a:fld>
            <a:endParaRPr lang="en-US" dirty="0"/>
          </a:p>
        </p:txBody>
      </p:sp>
      <p:sp>
        <p:nvSpPr>
          <p:cNvPr id="3" name="Rectangle: Rounded Corners 2">
            <a:extLst>
              <a:ext uri="{FF2B5EF4-FFF2-40B4-BE49-F238E27FC236}">
                <a16:creationId xmlns:a16="http://schemas.microsoft.com/office/drawing/2014/main" id="{924DC285-6925-87C4-BFCD-6E0EE24C8D09}"/>
              </a:ext>
            </a:extLst>
          </p:cNvPr>
          <p:cNvSpPr/>
          <p:nvPr/>
        </p:nvSpPr>
        <p:spPr>
          <a:xfrm>
            <a:off x="334962" y="2644045"/>
            <a:ext cx="1951037" cy="590700"/>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b="1" dirty="0">
                <a:latin typeface="Helvetica" panose="020B0604020202020204" pitchFamily="34" charset="0"/>
                <a:ea typeface="Tahoma" panose="020B0604030504040204" pitchFamily="34" charset="0"/>
                <a:cs typeface="Helvetica" panose="020B0604020202020204" pitchFamily="34" charset="0"/>
              </a:rPr>
              <a:t>1. Pre-meeting survey (Aug 2024)</a:t>
            </a:r>
          </a:p>
        </p:txBody>
      </p:sp>
      <p:sp>
        <p:nvSpPr>
          <p:cNvPr id="8" name="Rectangle: Rounded Corners 7">
            <a:extLst>
              <a:ext uri="{FF2B5EF4-FFF2-40B4-BE49-F238E27FC236}">
                <a16:creationId xmlns:a16="http://schemas.microsoft.com/office/drawing/2014/main" id="{302809BE-F077-5DFA-4D10-F350BBF2CC99}"/>
              </a:ext>
            </a:extLst>
          </p:cNvPr>
          <p:cNvSpPr/>
          <p:nvPr/>
        </p:nvSpPr>
        <p:spPr>
          <a:xfrm>
            <a:off x="2751518" y="2614613"/>
            <a:ext cx="4320000" cy="648000"/>
          </a:xfrm>
          <a:prstGeom prst="roundRect">
            <a:avLst/>
          </a:prstGeom>
          <a:solidFill>
            <a:schemeClr val="accent1">
              <a:lumMod val="40000"/>
              <a:lumOff val="60000"/>
            </a:schemeClr>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200" dirty="0">
                <a:latin typeface="Helvetica" panose="020B0604020202020204" pitchFamily="34" charset="0"/>
                <a:ea typeface="Tahoma" panose="020B0604030504040204" pitchFamily="34" charset="0"/>
                <a:cs typeface="Helvetica" panose="020B0604020202020204" pitchFamily="34" charset="0"/>
              </a:rPr>
              <a:t>A survey containing five open-ended prompts, designed </a:t>
            </a:r>
            <a:r>
              <a:rPr lang="en-US" sz="1200" dirty="0">
                <a:latin typeface="Helvetica" panose="020B0604020202020204" pitchFamily="34" charset="0"/>
                <a:ea typeface="Tahoma" panose="020B0604030504040204" pitchFamily="34" charset="0"/>
                <a:cs typeface="Helvetica" panose="020B0604020202020204" pitchFamily="34" charset="0"/>
              </a:rPr>
              <a:t>to define the scope of the principles of care and for idea generation, was completed by the six GONE members</a:t>
            </a:r>
          </a:p>
        </p:txBody>
      </p:sp>
      <p:sp>
        <p:nvSpPr>
          <p:cNvPr id="9" name="Rectangle: Rounded Corners 8">
            <a:extLst>
              <a:ext uri="{FF2B5EF4-FFF2-40B4-BE49-F238E27FC236}">
                <a16:creationId xmlns:a16="http://schemas.microsoft.com/office/drawing/2014/main" id="{4AB73864-BABE-4B2C-9CDD-F8884DD3E6D6}"/>
              </a:ext>
            </a:extLst>
          </p:cNvPr>
          <p:cNvSpPr/>
          <p:nvPr/>
        </p:nvSpPr>
        <p:spPr>
          <a:xfrm>
            <a:off x="334963" y="3486668"/>
            <a:ext cx="1951036" cy="590400"/>
          </a:xfrm>
          <a:prstGeom prst="roundRect">
            <a:avLst/>
          </a:prstGeom>
          <a:solidFill>
            <a:schemeClr val="accent1">
              <a:lumMod val="60000"/>
              <a:lumOff val="40000"/>
            </a:schemeClr>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200" b="1" dirty="0">
                <a:latin typeface="Helvetica" panose="020B0604020202020204" pitchFamily="34" charset="0"/>
                <a:ea typeface="Tahoma" panose="020B0604030504040204" pitchFamily="34" charset="0"/>
                <a:cs typeface="Helvetica" panose="020B0604020202020204" pitchFamily="34" charset="0"/>
              </a:rPr>
              <a:t>2. Consensus meeting (Sep 2024)</a:t>
            </a:r>
          </a:p>
        </p:txBody>
      </p:sp>
      <p:sp>
        <p:nvSpPr>
          <p:cNvPr id="10" name="Rectangle: Rounded Corners 9">
            <a:extLst>
              <a:ext uri="{FF2B5EF4-FFF2-40B4-BE49-F238E27FC236}">
                <a16:creationId xmlns:a16="http://schemas.microsoft.com/office/drawing/2014/main" id="{1DF39272-E7EE-BCAB-85B3-0D2E994C1652}"/>
              </a:ext>
            </a:extLst>
          </p:cNvPr>
          <p:cNvSpPr/>
          <p:nvPr/>
        </p:nvSpPr>
        <p:spPr>
          <a:xfrm>
            <a:off x="334962" y="4345531"/>
            <a:ext cx="1951036" cy="590400"/>
          </a:xfrm>
          <a:prstGeom prst="roundRect">
            <a:avLst/>
          </a:prstGeom>
          <a:solidFill>
            <a:schemeClr val="accent1"/>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200" b="1" dirty="0">
                <a:latin typeface="Helvetica" panose="020B0604020202020204" pitchFamily="34" charset="0"/>
                <a:ea typeface="Tahoma" panose="020B0604030504040204" pitchFamily="34" charset="0"/>
                <a:cs typeface="Helvetica" panose="020B0604020202020204" pitchFamily="34" charset="0"/>
              </a:rPr>
              <a:t>3. Further refinement  of principles</a:t>
            </a:r>
          </a:p>
          <a:p>
            <a:pPr algn="ctr"/>
            <a:r>
              <a:rPr lang="en-GB" sz="1200" b="1" dirty="0">
                <a:latin typeface="Helvetica" panose="020B0604020202020204" pitchFamily="34" charset="0"/>
                <a:ea typeface="Tahoma" panose="020B0604030504040204" pitchFamily="34" charset="0"/>
                <a:cs typeface="Helvetica" panose="020B0604020202020204" pitchFamily="34" charset="0"/>
              </a:rPr>
              <a:t>(Nov 2024‒Jan 2025)</a:t>
            </a:r>
          </a:p>
        </p:txBody>
      </p:sp>
      <p:sp>
        <p:nvSpPr>
          <p:cNvPr id="11" name="Rectangle: Rounded Corners 10">
            <a:extLst>
              <a:ext uri="{FF2B5EF4-FFF2-40B4-BE49-F238E27FC236}">
                <a16:creationId xmlns:a16="http://schemas.microsoft.com/office/drawing/2014/main" id="{528C1F15-C493-553A-A462-6F24105B2E39}"/>
              </a:ext>
            </a:extLst>
          </p:cNvPr>
          <p:cNvSpPr/>
          <p:nvPr/>
        </p:nvSpPr>
        <p:spPr>
          <a:xfrm>
            <a:off x="7537037" y="2615395"/>
            <a:ext cx="4320000" cy="648000"/>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Helvetica" panose="020B0604020202020204" pitchFamily="34" charset="0"/>
                <a:ea typeface="Tahoma" panose="020B0604030504040204" pitchFamily="34" charset="0"/>
                <a:cs typeface="Helvetica" panose="020B0604020202020204" pitchFamily="34" charset="0"/>
              </a:rPr>
              <a:t>Qualitative analysis and synthesis of responses produced ten preliminary principles of care, under five key themes</a:t>
            </a:r>
            <a:endParaRPr lang="en-GB" sz="1200" dirty="0">
              <a:latin typeface="Helvetica" panose="020B0604020202020204" pitchFamily="34" charset="0"/>
              <a:ea typeface="Tahoma" panose="020B0604030504040204" pitchFamily="34" charset="0"/>
              <a:cs typeface="Helvetica" panose="020B0604020202020204" pitchFamily="34" charset="0"/>
            </a:endParaRPr>
          </a:p>
        </p:txBody>
      </p:sp>
      <p:sp>
        <p:nvSpPr>
          <p:cNvPr id="13" name="Rectangle: Rounded Corners 12">
            <a:extLst>
              <a:ext uri="{FF2B5EF4-FFF2-40B4-BE49-F238E27FC236}">
                <a16:creationId xmlns:a16="http://schemas.microsoft.com/office/drawing/2014/main" id="{31C62AE1-D9EE-FB32-08C6-8569E87D699F}"/>
              </a:ext>
            </a:extLst>
          </p:cNvPr>
          <p:cNvSpPr/>
          <p:nvPr/>
        </p:nvSpPr>
        <p:spPr>
          <a:xfrm>
            <a:off x="2751523" y="3456936"/>
            <a:ext cx="4319991" cy="648000"/>
          </a:xfrm>
          <a:prstGeom prst="roundRect">
            <a:avLst/>
          </a:prstGeom>
          <a:solidFill>
            <a:schemeClr val="accent1">
              <a:lumMod val="60000"/>
              <a:lumOff val="40000"/>
            </a:schemeClr>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200" dirty="0">
                <a:latin typeface="Helvetica" panose="020B0604020202020204" pitchFamily="34" charset="0"/>
                <a:ea typeface="Tahoma" panose="020B0604030504040204" pitchFamily="34" charset="0"/>
                <a:cs typeface="Helvetica" panose="020B0604020202020204" pitchFamily="34" charset="0"/>
              </a:rPr>
              <a:t>Preliminary principles were shared and refined through discussion during a consensus meeting</a:t>
            </a:r>
            <a:endParaRPr lang="en-GB" sz="1200" dirty="0">
              <a:latin typeface="Helvetica" panose="020B0604020202020204" pitchFamily="34" charset="0"/>
              <a:ea typeface="Tahoma" panose="020B0604030504040204" pitchFamily="34" charset="0"/>
              <a:cs typeface="Helvetica" panose="020B0604020202020204" pitchFamily="34" charset="0"/>
            </a:endParaRPr>
          </a:p>
        </p:txBody>
      </p:sp>
      <p:sp>
        <p:nvSpPr>
          <p:cNvPr id="14" name="Rectangle: Rounded Corners 13">
            <a:extLst>
              <a:ext uri="{FF2B5EF4-FFF2-40B4-BE49-F238E27FC236}">
                <a16:creationId xmlns:a16="http://schemas.microsoft.com/office/drawing/2014/main" id="{14B8E896-5A14-196E-B7AA-39A12EBE9584}"/>
              </a:ext>
            </a:extLst>
          </p:cNvPr>
          <p:cNvSpPr/>
          <p:nvPr/>
        </p:nvSpPr>
        <p:spPr>
          <a:xfrm>
            <a:off x="7537037" y="3450810"/>
            <a:ext cx="4319995" cy="648000"/>
          </a:xfrm>
          <a:prstGeom prst="roundRect">
            <a:avLst/>
          </a:prstGeom>
          <a:solidFill>
            <a:schemeClr val="accent1">
              <a:lumMod val="60000"/>
              <a:lumOff val="40000"/>
            </a:schemeClr>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200" dirty="0">
                <a:latin typeface="Helvetica" panose="020B0604020202020204" pitchFamily="34" charset="0"/>
                <a:ea typeface="Tahoma" panose="020B0604030504040204" pitchFamily="34" charset="0"/>
                <a:cs typeface="Helvetica" panose="020B0604020202020204" pitchFamily="34" charset="0"/>
              </a:rPr>
              <a:t>A live informal voting exercise using </a:t>
            </a:r>
            <a:r>
              <a:rPr lang="en-US" sz="1200" dirty="0" err="1">
                <a:latin typeface="Helvetica" panose="020B0604020202020204" pitchFamily="34" charset="0"/>
                <a:ea typeface="Tahoma" panose="020B0604030504040204" pitchFamily="34" charset="0"/>
                <a:cs typeface="Helvetica" panose="020B0604020202020204" pitchFamily="34" charset="0"/>
              </a:rPr>
              <a:t>Mentimeter</a:t>
            </a:r>
            <a:r>
              <a:rPr lang="en-US" sz="1200" dirty="0">
                <a:latin typeface="Helvetica" panose="020B0604020202020204" pitchFamily="34" charset="0"/>
                <a:ea typeface="Tahoma" panose="020B0604030504040204" pitchFamily="34" charset="0"/>
                <a:cs typeface="Helvetica" panose="020B0604020202020204" pitchFamily="34" charset="0"/>
              </a:rPr>
              <a:t> was conducted, to assess GONE members’ initial agreement with the refined principles of care</a:t>
            </a:r>
            <a:endParaRPr lang="en-GB" sz="1200" dirty="0">
              <a:latin typeface="Helvetica" panose="020B0604020202020204" pitchFamily="34" charset="0"/>
              <a:ea typeface="Tahoma" panose="020B0604030504040204" pitchFamily="34" charset="0"/>
              <a:cs typeface="Helvetica" panose="020B0604020202020204" pitchFamily="34" charset="0"/>
            </a:endParaRPr>
          </a:p>
        </p:txBody>
      </p:sp>
      <p:sp>
        <p:nvSpPr>
          <p:cNvPr id="15" name="Rectangle: Rounded Corners 14">
            <a:extLst>
              <a:ext uri="{FF2B5EF4-FFF2-40B4-BE49-F238E27FC236}">
                <a16:creationId xmlns:a16="http://schemas.microsoft.com/office/drawing/2014/main" id="{535C8DC9-0D0E-5104-147F-908539339549}"/>
              </a:ext>
            </a:extLst>
          </p:cNvPr>
          <p:cNvSpPr/>
          <p:nvPr/>
        </p:nvSpPr>
        <p:spPr>
          <a:xfrm>
            <a:off x="334962" y="5187854"/>
            <a:ext cx="1951036" cy="590400"/>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b="1" dirty="0">
                <a:latin typeface="Helvetica" panose="020B0604020202020204" pitchFamily="34" charset="0"/>
                <a:ea typeface="Tahoma" panose="020B0604030504040204" pitchFamily="34" charset="0"/>
                <a:cs typeface="Helvetica" panose="020B0604020202020204" pitchFamily="34" charset="0"/>
              </a:rPr>
              <a:t>4. Consensus voting      (Feb 2025)</a:t>
            </a:r>
          </a:p>
        </p:txBody>
      </p:sp>
      <p:sp>
        <p:nvSpPr>
          <p:cNvPr id="16" name="Rectangle: Rounded Corners 15">
            <a:extLst>
              <a:ext uri="{FF2B5EF4-FFF2-40B4-BE49-F238E27FC236}">
                <a16:creationId xmlns:a16="http://schemas.microsoft.com/office/drawing/2014/main" id="{64A36C36-2BB4-4B88-4196-68D00E8E3E1B}"/>
              </a:ext>
            </a:extLst>
          </p:cNvPr>
          <p:cNvSpPr/>
          <p:nvPr/>
        </p:nvSpPr>
        <p:spPr>
          <a:xfrm>
            <a:off x="2751517" y="4313155"/>
            <a:ext cx="9105511" cy="648000"/>
          </a:xfrm>
          <a:prstGeom prst="roundRect">
            <a:avLst/>
          </a:prstGeom>
          <a:solidFill>
            <a:schemeClr val="accent1"/>
          </a:solidFill>
          <a:ln>
            <a:solidFill>
              <a:schemeClr val="accent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200" dirty="0">
                <a:latin typeface="Helvetica" panose="020B0604020202020204" pitchFamily="34" charset="0"/>
                <a:ea typeface="Tahoma" panose="020B0604030504040204" pitchFamily="34" charset="0"/>
                <a:cs typeface="Helvetica" panose="020B0604020202020204" pitchFamily="34" charset="0"/>
              </a:rPr>
              <a:t>Further feedback from GONE stakeholders and medical societies (including the UK Oncology Nursing Society [UKONS] and the UK Association of Supportive Care in Cancer [UKASCC]) </a:t>
            </a:r>
            <a:r>
              <a:rPr lang="en-US" sz="1200" dirty="0">
                <a:latin typeface="Helvetica" panose="020B0604020202020204" pitchFamily="34" charset="0"/>
                <a:ea typeface="Tahoma" panose="020B0604030504040204" pitchFamily="34" charset="0"/>
                <a:cs typeface="Helvetica" panose="020B0604020202020204" pitchFamily="34" charset="0"/>
              </a:rPr>
              <a:t>was used to revise the principles further</a:t>
            </a:r>
            <a:endParaRPr lang="en-GB" sz="1200" dirty="0">
              <a:latin typeface="Helvetica" panose="020B0604020202020204" pitchFamily="34" charset="0"/>
              <a:ea typeface="Tahoma" panose="020B0604030504040204" pitchFamily="34" charset="0"/>
              <a:cs typeface="Helvetica" panose="020B0604020202020204" pitchFamily="34" charset="0"/>
            </a:endParaRPr>
          </a:p>
        </p:txBody>
      </p:sp>
      <p:sp>
        <p:nvSpPr>
          <p:cNvPr id="17" name="Rectangle: Rounded Corners 16">
            <a:extLst>
              <a:ext uri="{FF2B5EF4-FFF2-40B4-BE49-F238E27FC236}">
                <a16:creationId xmlns:a16="http://schemas.microsoft.com/office/drawing/2014/main" id="{545391BD-B293-311E-7C13-0F38F87CFF91}"/>
              </a:ext>
            </a:extLst>
          </p:cNvPr>
          <p:cNvSpPr/>
          <p:nvPr/>
        </p:nvSpPr>
        <p:spPr>
          <a:xfrm>
            <a:off x="2751525" y="5154552"/>
            <a:ext cx="4319987" cy="648000"/>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latin typeface="Helvetica" panose="020B0604020202020204" pitchFamily="34" charset="0"/>
                <a:ea typeface="Tahoma" panose="020B0604030504040204" pitchFamily="34" charset="0"/>
                <a:cs typeface="Helvetica" panose="020B0604020202020204" pitchFamily="34" charset="0"/>
              </a:rPr>
              <a:t>Revised principles were uploaded to a web-based voting app </a:t>
            </a:r>
          </a:p>
        </p:txBody>
      </p:sp>
      <p:sp>
        <p:nvSpPr>
          <p:cNvPr id="18" name="Rectangle: Rounded Corners 17">
            <a:extLst>
              <a:ext uri="{FF2B5EF4-FFF2-40B4-BE49-F238E27FC236}">
                <a16:creationId xmlns:a16="http://schemas.microsoft.com/office/drawing/2014/main" id="{8BABDD13-9934-7FD8-87CB-35C70DB0EABF}"/>
              </a:ext>
            </a:extLst>
          </p:cNvPr>
          <p:cNvSpPr/>
          <p:nvPr/>
        </p:nvSpPr>
        <p:spPr>
          <a:xfrm>
            <a:off x="7537039" y="5154552"/>
            <a:ext cx="4319990" cy="648000"/>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Helvetica" panose="020B0604020202020204" pitchFamily="34" charset="0"/>
                <a:ea typeface="Tahoma" panose="020B0604030504040204" pitchFamily="34" charset="0"/>
                <a:cs typeface="Helvetica" panose="020B0604020202020204" pitchFamily="34" charset="0"/>
              </a:rPr>
              <a:t>Anonymous consensus voting was used to formally shortlist the key principles of care, in line with best practices used in consensus </a:t>
            </a:r>
            <a:r>
              <a:rPr lang="en-US" sz="1200" dirty="0" err="1">
                <a:latin typeface="Helvetica" panose="020B0604020202020204" pitchFamily="34" charset="0"/>
                <a:ea typeface="Tahoma" panose="020B0604030504040204" pitchFamily="34" charset="0"/>
                <a:cs typeface="Helvetica" panose="020B0604020202020204" pitchFamily="34" charset="0"/>
              </a:rPr>
              <a:t>generation</a:t>
            </a:r>
            <a:r>
              <a:rPr lang="en-US" sz="1200" baseline="30000" dirty="0" err="1">
                <a:latin typeface="Helvetica" panose="020B0604020202020204" pitchFamily="34" charset="0"/>
                <a:ea typeface="Tahoma" panose="020B0604030504040204" pitchFamily="34" charset="0"/>
                <a:cs typeface="Helvetica" panose="020B0604020202020204" pitchFamily="34" charset="0"/>
              </a:rPr>
              <a:t>a</a:t>
            </a:r>
            <a:endParaRPr lang="en-GB" sz="1200" dirty="0">
              <a:latin typeface="Helvetica" panose="020B0604020202020204" pitchFamily="34" charset="0"/>
              <a:ea typeface="Tahoma" panose="020B0604030504040204" pitchFamily="34" charset="0"/>
              <a:cs typeface="Helvetica" panose="020B0604020202020204" pitchFamily="34" charset="0"/>
            </a:endParaRPr>
          </a:p>
        </p:txBody>
      </p:sp>
      <p:cxnSp>
        <p:nvCxnSpPr>
          <p:cNvPr id="35" name="Straight Arrow Connector 34">
            <a:extLst>
              <a:ext uri="{FF2B5EF4-FFF2-40B4-BE49-F238E27FC236}">
                <a16:creationId xmlns:a16="http://schemas.microsoft.com/office/drawing/2014/main" id="{D4DD9313-039B-9244-92BC-3222F7867C02}"/>
              </a:ext>
            </a:extLst>
          </p:cNvPr>
          <p:cNvCxnSpPr>
            <a:cxnSpLocks/>
          </p:cNvCxnSpPr>
          <p:nvPr/>
        </p:nvCxnSpPr>
        <p:spPr>
          <a:xfrm flipV="1">
            <a:off x="2285999" y="2938613"/>
            <a:ext cx="465519" cy="7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771C7BBA-E073-DECC-8D3D-57965FDDC532}"/>
              </a:ext>
            </a:extLst>
          </p:cNvPr>
          <p:cNvCxnSpPr>
            <a:cxnSpLocks/>
          </p:cNvCxnSpPr>
          <p:nvPr/>
        </p:nvCxnSpPr>
        <p:spPr>
          <a:xfrm flipV="1">
            <a:off x="7071514" y="3774810"/>
            <a:ext cx="465523" cy="61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9AF3F52E-8EB7-76FC-828E-2CF10C059ABC}"/>
              </a:ext>
            </a:extLst>
          </p:cNvPr>
          <p:cNvCxnSpPr>
            <a:cxnSpLocks/>
          </p:cNvCxnSpPr>
          <p:nvPr/>
        </p:nvCxnSpPr>
        <p:spPr>
          <a:xfrm flipV="1">
            <a:off x="2285999" y="3780936"/>
            <a:ext cx="465524" cy="9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4BA8AB66-27C5-536D-FD81-806258DFD4FF}"/>
              </a:ext>
            </a:extLst>
          </p:cNvPr>
          <p:cNvCxnSpPr>
            <a:cxnSpLocks/>
          </p:cNvCxnSpPr>
          <p:nvPr/>
        </p:nvCxnSpPr>
        <p:spPr>
          <a:xfrm flipV="1">
            <a:off x="2285998" y="4637155"/>
            <a:ext cx="465519" cy="357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A6BEAB5D-0DC9-8C32-86EC-E463F3B53CA4}"/>
              </a:ext>
            </a:extLst>
          </p:cNvPr>
          <p:cNvCxnSpPr>
            <a:cxnSpLocks/>
          </p:cNvCxnSpPr>
          <p:nvPr/>
        </p:nvCxnSpPr>
        <p:spPr>
          <a:xfrm flipV="1">
            <a:off x="2285998" y="5478552"/>
            <a:ext cx="465527" cy="450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05A57181-A742-86BE-3DCD-AAC62CED8DCA}"/>
              </a:ext>
            </a:extLst>
          </p:cNvPr>
          <p:cNvCxnSpPr>
            <a:cxnSpLocks/>
          </p:cNvCxnSpPr>
          <p:nvPr/>
        </p:nvCxnSpPr>
        <p:spPr>
          <a:xfrm>
            <a:off x="7071512" y="5478552"/>
            <a:ext cx="465527"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19D5C11B-DA7A-BAA3-DCA3-6B066B91AEC2}"/>
              </a:ext>
            </a:extLst>
          </p:cNvPr>
          <p:cNvCxnSpPr>
            <a:cxnSpLocks/>
          </p:cNvCxnSpPr>
          <p:nvPr/>
        </p:nvCxnSpPr>
        <p:spPr>
          <a:xfrm>
            <a:off x="1310481" y="3234745"/>
            <a:ext cx="0" cy="25192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86A10F5B-83EE-11BF-1A31-A075747E439A}"/>
              </a:ext>
            </a:extLst>
          </p:cNvPr>
          <p:cNvCxnSpPr>
            <a:cxnSpLocks/>
          </p:cNvCxnSpPr>
          <p:nvPr/>
        </p:nvCxnSpPr>
        <p:spPr>
          <a:xfrm flipH="1">
            <a:off x="1310480" y="4077068"/>
            <a:ext cx="1" cy="2684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CE9A08EC-73F3-FAD0-7180-5737DBA481E9}"/>
              </a:ext>
            </a:extLst>
          </p:cNvPr>
          <p:cNvCxnSpPr>
            <a:cxnSpLocks/>
          </p:cNvCxnSpPr>
          <p:nvPr/>
        </p:nvCxnSpPr>
        <p:spPr>
          <a:xfrm>
            <a:off x="1310480" y="4935931"/>
            <a:ext cx="0" cy="25192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5" name="Straight Arrow Connector 64">
            <a:extLst>
              <a:ext uri="{FF2B5EF4-FFF2-40B4-BE49-F238E27FC236}">
                <a16:creationId xmlns:a16="http://schemas.microsoft.com/office/drawing/2014/main" id="{F867693C-5502-7FDC-1362-CB2F29C405F4}"/>
              </a:ext>
            </a:extLst>
          </p:cNvPr>
          <p:cNvCxnSpPr>
            <a:cxnSpLocks/>
          </p:cNvCxnSpPr>
          <p:nvPr/>
        </p:nvCxnSpPr>
        <p:spPr>
          <a:xfrm>
            <a:off x="7071518" y="2938613"/>
            <a:ext cx="465519" cy="7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44258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FCAE0-96CC-32A0-B631-92A7F524BF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7DF8C-0507-DAFC-881F-4116ABA3137F}"/>
              </a:ext>
            </a:extLst>
          </p:cNvPr>
          <p:cNvSpPr>
            <a:spLocks noGrp="1"/>
          </p:cNvSpPr>
          <p:nvPr>
            <p:ph type="title"/>
          </p:nvPr>
        </p:nvSpPr>
        <p:spPr/>
        <p:txBody>
          <a:bodyPr/>
          <a:lstStyle/>
          <a:p>
            <a:r>
              <a:rPr lang="en-US" dirty="0"/>
              <a:t>Consensus Generation</a:t>
            </a:r>
          </a:p>
        </p:txBody>
      </p:sp>
      <p:sp>
        <p:nvSpPr>
          <p:cNvPr id="6" name="Content Placeholder 5">
            <a:extLst>
              <a:ext uri="{FF2B5EF4-FFF2-40B4-BE49-F238E27FC236}">
                <a16:creationId xmlns:a16="http://schemas.microsoft.com/office/drawing/2014/main" id="{1390D588-B05E-8705-74EC-85D807C2CFA0}"/>
              </a:ext>
            </a:extLst>
          </p:cNvPr>
          <p:cNvSpPr>
            <a:spLocks noGrp="1"/>
          </p:cNvSpPr>
          <p:nvPr>
            <p:ph idx="1"/>
          </p:nvPr>
        </p:nvSpPr>
        <p:spPr>
          <a:xfrm>
            <a:off x="334963" y="1529697"/>
            <a:ext cx="11522075" cy="4315023"/>
          </a:xfrm>
        </p:spPr>
        <p:txBody>
          <a:bodyPr>
            <a:normAutofit/>
          </a:bodyPr>
          <a:lstStyle/>
          <a:p>
            <a:pPr marL="0" indent="0">
              <a:buNone/>
            </a:pPr>
            <a:r>
              <a:rPr lang="en-US" b="1" dirty="0">
                <a:latin typeface="Helvetica" panose="020B0604020202020204"/>
                <a:cs typeface="Helvetica" panose="020B0604020202020204"/>
              </a:rPr>
              <a:t>Consensus Meeting (September 2024)</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A3885"/>
                </a:solidFill>
                <a:effectLst/>
                <a:uLnTx/>
                <a:uFillTx/>
                <a:latin typeface="Helvetica" panose="020B0604020202020204"/>
                <a:ea typeface="+mn-ea"/>
                <a:cs typeface="Helvetica" panose="020B0604020202020204"/>
              </a:rPr>
              <a:t>Informal voting was conducted using </a:t>
            </a:r>
            <a:r>
              <a:rPr kumimoji="0" lang="en-US" sz="1600" b="0" i="0" u="none" strike="noStrike" kern="1200" cap="none" spc="0" normalizeH="0" baseline="0" noProof="0" dirty="0" err="1">
                <a:ln>
                  <a:noFill/>
                </a:ln>
                <a:solidFill>
                  <a:srgbClr val="2A3885"/>
                </a:solidFill>
                <a:effectLst/>
                <a:uLnTx/>
                <a:uFillTx/>
                <a:latin typeface="Helvetica" panose="020B0604020202020204"/>
                <a:ea typeface="+mn-ea"/>
                <a:cs typeface="Helvetica" panose="020B0604020202020204"/>
              </a:rPr>
              <a:t>Mentimeter</a:t>
            </a:r>
            <a:r>
              <a:rPr kumimoji="0" lang="en-US" sz="1600" b="0" i="0" u="none" strike="noStrike" kern="1200" cap="none" spc="0" normalizeH="0" baseline="0" noProof="0" dirty="0">
                <a:ln>
                  <a:noFill/>
                </a:ln>
                <a:solidFill>
                  <a:srgbClr val="2A3885"/>
                </a:solidFill>
                <a:effectLst/>
                <a:uLnTx/>
                <a:uFillTx/>
                <a:latin typeface="Helvetica" panose="020B0604020202020204"/>
                <a:ea typeface="+mn-ea"/>
                <a:cs typeface="Helvetica" panose="020B0604020202020204"/>
              </a:rPr>
              <a:t>, with participants indicating whether each proposed principle of care was important. No formal threshold to define consensus was used at this stage</a:t>
            </a:r>
          </a:p>
          <a:p>
            <a:pPr>
              <a:defRPr/>
            </a:pPr>
            <a:r>
              <a:rPr kumimoji="0" lang="en-US" b="0" i="0" u="none" strike="noStrike" kern="1200" cap="none" spc="0" normalizeH="0" baseline="0" noProof="0" dirty="0">
                <a:ln>
                  <a:noFill/>
                </a:ln>
                <a:solidFill>
                  <a:srgbClr val="2A3885"/>
                </a:solidFill>
                <a:effectLst/>
                <a:uLnTx/>
                <a:uFillTx/>
                <a:latin typeface="Helvetica" panose="020B0604020202020204"/>
                <a:ea typeface="+mn-ea"/>
                <a:cs typeface="Helvetica" panose="020B0604020202020204"/>
              </a:rPr>
              <a:t>Consensus was calculated as the percentage of participants who agreed with each principle</a:t>
            </a:r>
            <a:endParaRPr lang="en-US" b="1" dirty="0">
              <a:latin typeface="Helvetica" panose="020B0604020202020204"/>
              <a:cs typeface="Helvetica" panose="020B0604020202020204"/>
            </a:endParaRPr>
          </a:p>
          <a:p>
            <a:pPr marL="0" indent="0">
              <a:buNone/>
            </a:pPr>
            <a:endParaRPr lang="en-US" b="1" dirty="0">
              <a:latin typeface="Helvetica" panose="020B0604020202020204"/>
              <a:cs typeface="Helvetica" panose="020B0604020202020204"/>
            </a:endParaRPr>
          </a:p>
          <a:p>
            <a:pPr marL="0" indent="0">
              <a:buNone/>
            </a:pPr>
            <a:r>
              <a:rPr lang="en-US" b="1" dirty="0">
                <a:latin typeface="Helvetica" panose="020B0604020202020204"/>
                <a:cs typeface="Helvetica" panose="020B0604020202020204"/>
              </a:rPr>
              <a:t>Consensus Voting (February 2025)</a:t>
            </a:r>
          </a:p>
          <a:p>
            <a:r>
              <a:rPr lang="en-US" dirty="0">
                <a:latin typeface="Helvetica" panose="020B0604020202020204"/>
                <a:cs typeface="Helvetica" panose="020B0604020202020204"/>
              </a:rPr>
              <a:t>Formal anonymous voting applied best-practice consensus methods</a:t>
            </a:r>
            <a:r>
              <a:rPr lang="en-US" baseline="30000" dirty="0">
                <a:ea typeface="Public Sans" pitchFamily="2" charset="0"/>
                <a:cs typeface="Times New Roman" panose="02020603050405020304" pitchFamily="18" charset="0"/>
              </a:rPr>
              <a:t>1</a:t>
            </a:r>
            <a:r>
              <a:rPr lang="en-US" dirty="0">
                <a:latin typeface="Helvetica" panose="020B0604020202020204"/>
                <a:cs typeface="Helvetica" panose="020B0604020202020204"/>
              </a:rPr>
              <a:t>:</a:t>
            </a:r>
          </a:p>
          <a:p>
            <a:pPr lvl="1"/>
            <a:r>
              <a:rPr lang="en-US" dirty="0">
                <a:latin typeface="Helvetica" panose="020B0604020202020204"/>
                <a:cs typeface="Helvetica" panose="020B0604020202020204"/>
              </a:rPr>
              <a:t>Consensus was defined as ≥75% of GONE members selecting ‘Agree’/‘Strongly agree’ or ‘Disagree’/‘Strongly disagree’</a:t>
            </a:r>
          </a:p>
          <a:p>
            <a:pPr lvl="1"/>
            <a:r>
              <a:rPr lang="en-US" dirty="0">
                <a:latin typeface="Helvetica" panose="020B0604020202020204"/>
                <a:cs typeface="Helvetica" panose="020B0604020202020204"/>
              </a:rPr>
              <a:t>‘Slightly agree’ and ‘Slightly disagree’ responses were considered neutral and excluded from consensus calculations</a:t>
            </a:r>
            <a:endParaRPr lang="en-US" dirty="0"/>
          </a:p>
        </p:txBody>
      </p:sp>
      <p:sp>
        <p:nvSpPr>
          <p:cNvPr id="4" name="Footer Placeholder 3">
            <a:extLst>
              <a:ext uri="{FF2B5EF4-FFF2-40B4-BE49-F238E27FC236}">
                <a16:creationId xmlns:a16="http://schemas.microsoft.com/office/drawing/2014/main" id="{2055AA18-D7E9-B393-6614-21ACF262A74B}"/>
              </a:ext>
            </a:extLst>
          </p:cNvPr>
          <p:cNvSpPr>
            <a:spLocks noGrp="1"/>
          </p:cNvSpPr>
          <p:nvPr>
            <p:ph type="ftr" sz="quarter" idx="11"/>
          </p:nvPr>
        </p:nvSpPr>
        <p:spPr/>
        <p:txBody>
          <a:bodyPr/>
          <a:lstStyle/>
          <a:p>
            <a:r>
              <a:rPr lang="en-US" b="0" baseline="30000" dirty="0" err="1"/>
              <a:t>a</a:t>
            </a:r>
            <a:r>
              <a:rPr lang="en-US" b="0" dirty="0" err="1"/>
              <a:t>GONE</a:t>
            </a:r>
            <a:r>
              <a:rPr lang="en-US" b="0" dirty="0"/>
              <a:t> members voted their level of agreement with a given principle from ‘Strongly agree’ to ‘Strongly disagree’, with consensus measured as ≥75% agreement or disagreement. </a:t>
            </a:r>
            <a:r>
              <a:rPr lang="en-US" dirty="0"/>
              <a:t>Abbreviations: </a:t>
            </a:r>
            <a:r>
              <a:rPr lang="en-US" b="0" dirty="0"/>
              <a:t>BOPA: </a:t>
            </a:r>
            <a:r>
              <a:rPr lang="en-GB" b="0" dirty="0"/>
              <a:t>British Oncology Pharmacy Association; </a:t>
            </a:r>
            <a:r>
              <a:rPr lang="en-US" b="0" dirty="0"/>
              <a:t>GONE: Group for Oncology Nausea and Emesis; HCP: healthcare professional. UKASCC: UK Association of Supportive Care in Cancer; UKONS: UK Oncology Nursing Society. </a:t>
            </a:r>
            <a:r>
              <a:rPr lang="en-US" dirty="0"/>
              <a:t>References: </a:t>
            </a:r>
            <a:r>
              <a:rPr lang="en-US" b="0" dirty="0"/>
              <a:t>1. </a:t>
            </a:r>
            <a:r>
              <a:rPr lang="en-US" b="0" dirty="0" err="1"/>
              <a:t>Gattrell</a:t>
            </a:r>
            <a:r>
              <a:rPr lang="en-US" b="0" dirty="0"/>
              <a:t> WT, Logullo P, van </a:t>
            </a:r>
            <a:r>
              <a:rPr lang="en-US" b="0" dirty="0" err="1"/>
              <a:t>Zuuren</a:t>
            </a:r>
            <a:r>
              <a:rPr lang="en-US" b="0" dirty="0"/>
              <a:t> EJ, et al. </a:t>
            </a:r>
            <a:r>
              <a:rPr lang="en-US" b="0" dirty="0" err="1"/>
              <a:t>PLoS</a:t>
            </a:r>
            <a:r>
              <a:rPr lang="en-US" b="0" dirty="0"/>
              <a:t> Med. 2024;21(1)</a:t>
            </a:r>
          </a:p>
        </p:txBody>
      </p:sp>
      <p:sp>
        <p:nvSpPr>
          <p:cNvPr id="5" name="Slide Number Placeholder 4">
            <a:extLst>
              <a:ext uri="{FF2B5EF4-FFF2-40B4-BE49-F238E27FC236}">
                <a16:creationId xmlns:a16="http://schemas.microsoft.com/office/drawing/2014/main" id="{EDD161BE-B275-63BD-5C2E-D4EFF33E439B}"/>
              </a:ext>
            </a:extLst>
          </p:cNvPr>
          <p:cNvSpPr>
            <a:spLocks noGrp="1"/>
          </p:cNvSpPr>
          <p:nvPr>
            <p:ph type="sldNum" sz="quarter" idx="12"/>
          </p:nvPr>
        </p:nvSpPr>
        <p:spPr/>
        <p:txBody>
          <a:bodyPr/>
          <a:lstStyle/>
          <a:p>
            <a:fld id="{5D54BA0C-01AB-6845-BFA5-9A985E4AABD7}" type="slidenum">
              <a:rPr lang="en-US" smtClean="0"/>
              <a:t>8</a:t>
            </a:fld>
            <a:endParaRPr lang="en-US" dirty="0"/>
          </a:p>
        </p:txBody>
      </p:sp>
    </p:spTree>
    <p:extLst>
      <p:ext uri="{BB962C8B-B14F-4D97-AF65-F5344CB8AC3E}">
        <p14:creationId xmlns:p14="http://schemas.microsoft.com/office/powerpoint/2010/main" val="379636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7C206-CAE0-CE44-A9A7-2866D86DE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871D1-1F8E-484F-CDEA-3CF054A26C2F}"/>
              </a:ext>
            </a:extLst>
          </p:cNvPr>
          <p:cNvSpPr>
            <a:spLocks noGrp="1"/>
          </p:cNvSpPr>
          <p:nvPr>
            <p:ph type="title"/>
          </p:nvPr>
        </p:nvSpPr>
        <p:spPr/>
        <p:txBody>
          <a:bodyPr/>
          <a:lstStyle/>
          <a:p>
            <a:r>
              <a:rPr lang="en-US" dirty="0"/>
              <a:t>Medical Society Support</a:t>
            </a:r>
          </a:p>
        </p:txBody>
      </p:sp>
      <p:sp>
        <p:nvSpPr>
          <p:cNvPr id="6" name="Content Placeholder 5">
            <a:extLst>
              <a:ext uri="{FF2B5EF4-FFF2-40B4-BE49-F238E27FC236}">
                <a16:creationId xmlns:a16="http://schemas.microsoft.com/office/drawing/2014/main" id="{57FF63B8-62FD-3275-2733-5115B53571EA}"/>
              </a:ext>
            </a:extLst>
          </p:cNvPr>
          <p:cNvSpPr>
            <a:spLocks noGrp="1"/>
          </p:cNvSpPr>
          <p:nvPr>
            <p:ph idx="1"/>
          </p:nvPr>
        </p:nvSpPr>
        <p:spPr>
          <a:xfrm>
            <a:off x="334963" y="1529697"/>
            <a:ext cx="11522075" cy="4315023"/>
          </a:xfrm>
        </p:spPr>
        <p:txBody>
          <a:bodyPr>
            <a:normAutofit/>
          </a:bodyPr>
          <a:lstStyle/>
          <a:p>
            <a:pPr marL="0" indent="0">
              <a:buNone/>
            </a:pPr>
            <a:r>
              <a:rPr lang="en-US" b="1" dirty="0"/>
              <a:t>Support from Medical and Nursing Societies</a:t>
            </a:r>
          </a:p>
          <a:p>
            <a:r>
              <a:rPr lang="en-GB" noProof="0" dirty="0"/>
              <a:t>GONE recognised the importance of medical and nursing society support, both in terms of the development of the principles of care and in terms of their future dissemination and implementation. Relevant societies were therefore engaged throughout the process</a:t>
            </a:r>
          </a:p>
          <a:p>
            <a:r>
              <a:rPr lang="en-GB" noProof="0" dirty="0"/>
              <a:t>Following the consensus meeting in September 2024, UKONS, UKASCC and BOPA reviewed and provided offline feedback on the draft principles of care</a:t>
            </a:r>
          </a:p>
          <a:p>
            <a:pPr lvl="1"/>
            <a:r>
              <a:rPr lang="en-GB" noProof="0" dirty="0"/>
              <a:t>Feedback from these societies, together with additional offline input from GONE members, was incorporated to finalise the principles ahead of formal voting</a:t>
            </a:r>
          </a:p>
          <a:p>
            <a:r>
              <a:rPr lang="en-GB" noProof="0" dirty="0"/>
              <a:t>Since voting and finalisation, the principles have been endorsed by UKASCC, and recognised by UKONS and BOPA</a:t>
            </a:r>
          </a:p>
          <a:p>
            <a:pPr marL="0" indent="0">
              <a:buNone/>
            </a:pPr>
            <a:endParaRPr lang="en-GB" b="1" noProof="0" dirty="0">
              <a:latin typeface="Helvetica" panose="020B0604020202020204"/>
              <a:cs typeface="Helvetica" panose="020B0604020202020204"/>
            </a:endParaRPr>
          </a:p>
          <a:p>
            <a:pPr marL="0" indent="0">
              <a:buNone/>
            </a:pPr>
            <a:endParaRPr lang="en-US" dirty="0"/>
          </a:p>
        </p:txBody>
      </p:sp>
      <p:sp>
        <p:nvSpPr>
          <p:cNvPr id="4" name="Footer Placeholder 3">
            <a:extLst>
              <a:ext uri="{FF2B5EF4-FFF2-40B4-BE49-F238E27FC236}">
                <a16:creationId xmlns:a16="http://schemas.microsoft.com/office/drawing/2014/main" id="{3F6982F2-9888-C288-0FAD-5962D9749EC3}"/>
              </a:ext>
            </a:extLst>
          </p:cNvPr>
          <p:cNvSpPr>
            <a:spLocks noGrp="1"/>
          </p:cNvSpPr>
          <p:nvPr>
            <p:ph type="ftr" sz="quarter" idx="11"/>
          </p:nvPr>
        </p:nvSpPr>
        <p:spPr/>
        <p:txBody>
          <a:bodyPr/>
          <a:lstStyle/>
          <a:p>
            <a:r>
              <a:rPr lang="en-US" dirty="0"/>
              <a:t>Abbreviations: </a:t>
            </a:r>
            <a:r>
              <a:rPr lang="en-US" b="0" dirty="0"/>
              <a:t>BOPA: </a:t>
            </a:r>
            <a:r>
              <a:rPr lang="en-GB" b="0" dirty="0"/>
              <a:t>British Oncology Pharmacy Association; </a:t>
            </a:r>
            <a:r>
              <a:rPr lang="en-US" b="0" dirty="0"/>
              <a:t>GONE: Group for Oncology Nausea and Emesis; HCPs: healthcare professionals. UKASCC: UK Association of Supportive Care in Cancer; UKONS: UK Oncology Nursing Society.</a:t>
            </a:r>
          </a:p>
        </p:txBody>
      </p:sp>
      <p:sp>
        <p:nvSpPr>
          <p:cNvPr id="5" name="Slide Number Placeholder 4">
            <a:extLst>
              <a:ext uri="{FF2B5EF4-FFF2-40B4-BE49-F238E27FC236}">
                <a16:creationId xmlns:a16="http://schemas.microsoft.com/office/drawing/2014/main" id="{FE136287-37F5-0CD4-F8AC-0546E2BF4407}"/>
              </a:ext>
            </a:extLst>
          </p:cNvPr>
          <p:cNvSpPr>
            <a:spLocks noGrp="1"/>
          </p:cNvSpPr>
          <p:nvPr>
            <p:ph type="sldNum" sz="quarter" idx="12"/>
          </p:nvPr>
        </p:nvSpPr>
        <p:spPr/>
        <p:txBody>
          <a:bodyPr/>
          <a:lstStyle/>
          <a:p>
            <a:fld id="{5D54BA0C-01AB-6845-BFA5-9A985E4AABD7}" type="slidenum">
              <a:rPr lang="en-US" smtClean="0"/>
              <a:t>9</a:t>
            </a:fld>
            <a:endParaRPr lang="en-US" dirty="0"/>
          </a:p>
        </p:txBody>
      </p:sp>
    </p:spTree>
    <p:extLst>
      <p:ext uri="{BB962C8B-B14F-4D97-AF65-F5344CB8AC3E}">
        <p14:creationId xmlns:p14="http://schemas.microsoft.com/office/powerpoint/2010/main" val="12643637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EFTTAG" val="26.37488"/>
  <p:tag name="TOPTAG" val="359.9879"/>
  <p:tag name="HEIGHTTAG" val="95.75433"/>
  <p:tag name="WIDTHTAG" val="907.25"/>
  <p:tag name="TEXTHZNTAG" val="1"/>
  <p:tag name="TEXTVERTAG" val="3"/>
  <p:tag name="ROUNDED CORNER" val="0.5"/>
</p:tagLst>
</file>

<file path=ppt/theme/theme1.xml><?xml version="1.0" encoding="utf-8"?>
<a:theme xmlns:a="http://schemas.openxmlformats.org/drawingml/2006/main" name="Chugai RGB Colour">
  <a:themeElements>
    <a:clrScheme name="Chugai RGB Colours">
      <a:dk1>
        <a:srgbClr val="26A687"/>
      </a:dk1>
      <a:lt1>
        <a:srgbClr val="F8FBF3"/>
      </a:lt1>
      <a:dk2>
        <a:srgbClr val="26A687"/>
      </a:dk2>
      <a:lt2>
        <a:srgbClr val="F8FBF3"/>
      </a:lt2>
      <a:accent1>
        <a:srgbClr val="2A3885"/>
      </a:accent1>
      <a:accent2>
        <a:srgbClr val="26A687"/>
      </a:accent2>
      <a:accent3>
        <a:srgbClr val="EBF2E0"/>
      </a:accent3>
      <a:accent4>
        <a:srgbClr val="FFFFFF"/>
      </a:accent4>
      <a:accent5>
        <a:srgbClr val="000000"/>
      </a:accent5>
      <a:accent6>
        <a:srgbClr val="2A3885"/>
      </a:accent6>
      <a:hlink>
        <a:srgbClr val="26A687"/>
      </a:hlink>
      <a:folHlink>
        <a:srgbClr val="26A687"/>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hugai RGB Colour" id="{198DFE66-7BE9-AE42-B024-57ACF04B3115}" vid="{F485C222-650E-CA4E-91AA-A7CB263122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a5bd0d07-eca3-4fda-9821-7c858c9deb8a}" enabled="0" method="" siteId="{a5bd0d07-eca3-4fda-9821-7c858c9deb8a}" removed="1"/>
</clbl:labelList>
</file>

<file path=docProps/app.xml><?xml version="1.0" encoding="utf-8"?>
<Properties xmlns="http://schemas.openxmlformats.org/officeDocument/2006/extended-properties" xmlns:vt="http://schemas.openxmlformats.org/officeDocument/2006/docPropsVTypes">
  <Template>Chugai RGB Colour</Template>
  <TotalTime>0</TotalTime>
  <Words>4284</Words>
  <Application>Microsoft Office PowerPoint</Application>
  <PresentationFormat>Widescreen</PresentationFormat>
  <Paragraphs>386</Paragraphs>
  <Slides>30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Helvetica</vt:lpstr>
      <vt:lpstr>Public Sans</vt:lpstr>
      <vt:lpstr>Aptos</vt:lpstr>
      <vt:lpstr>Arial</vt:lpstr>
      <vt:lpstr>Courier New</vt:lpstr>
      <vt:lpstr>Tahoma</vt:lpstr>
      <vt:lpstr>Chugai RGB Colour</vt:lpstr>
      <vt:lpstr>Principles of Care for the Optimal Management of Systemic Anticancer Therapy-Induced Nausea and Vomiting in the UK</vt:lpstr>
      <vt:lpstr>Using This Deck</vt:lpstr>
      <vt:lpstr>Contents</vt:lpstr>
      <vt:lpstr>Development of the Principles of Care</vt:lpstr>
      <vt:lpstr>Background</vt:lpstr>
      <vt:lpstr>Objective</vt:lpstr>
      <vt:lpstr>Methods Overview</vt:lpstr>
      <vt:lpstr>Consensus Generation</vt:lpstr>
      <vt:lpstr>Medical Society Support</vt:lpstr>
      <vt:lpstr>Principles of Care: Summary</vt:lpstr>
      <vt:lpstr>Implementing the Principles of Care</vt:lpstr>
      <vt:lpstr>Principle 1</vt:lpstr>
      <vt:lpstr>Principle 2</vt:lpstr>
      <vt:lpstr>Discussion</vt:lpstr>
      <vt:lpstr>Principle 3</vt:lpstr>
      <vt:lpstr>Discussion</vt:lpstr>
      <vt:lpstr>Principle 4</vt:lpstr>
      <vt:lpstr>Principle 5</vt:lpstr>
      <vt:lpstr>Discussion</vt:lpstr>
      <vt:lpstr>Principle 6</vt:lpstr>
      <vt:lpstr>Principle 7</vt:lpstr>
      <vt:lpstr>Principle 8</vt:lpstr>
      <vt:lpstr>Discussion</vt:lpstr>
      <vt:lpstr>Principle 9</vt:lpstr>
      <vt:lpstr>Principle 10</vt:lpstr>
      <vt:lpstr>Discussion</vt:lpstr>
      <vt:lpstr>Resources</vt:lpstr>
      <vt:lpstr>Further Information</vt:lpstr>
      <vt:lpstr>Any questions?</vt:lpstr>
      <vt:lpstr>Acknowledgements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Brylle Vistal</dc:creator>
  <cp:lastModifiedBy>Kalganova, Anna (CPU)</cp:lastModifiedBy>
  <cp:revision>254</cp:revision>
  <dcterms:created xsi:type="dcterms:W3CDTF">2025-07-15T09:23:45Z</dcterms:created>
  <dcterms:modified xsi:type="dcterms:W3CDTF">2025-11-03T14:09:37Z</dcterms:modified>
</cp:coreProperties>
</file>